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8288000" cy="10287000"/>
  <p:notesSz cx="18288000" cy="10287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191919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 hidden="0"/>
          <p:cNvSpPr/>
          <p:nvPr isPhoto="0" userDrawn="0"/>
        </p:nvSpPr>
        <p:spPr bwMode="auto">
          <a:xfrm>
            <a:off x="0" y="-82009"/>
            <a:ext cx="11489055" cy="7052907"/>
          </a:xfrm>
          <a:custGeom>
            <a:avLst/>
            <a:gdLst/>
            <a:ahLst/>
            <a:cxnLst/>
            <a:rect l="l" t="t" r="r" b="b"/>
            <a:pathLst>
              <a:path w="11489055" h="7052907" fill="norm" stroke="1" extrusionOk="0">
                <a:moveTo>
                  <a:pt x="0" y="0"/>
                </a:moveTo>
                <a:lnTo>
                  <a:pt x="11489055" y="0"/>
                </a:lnTo>
                <a:lnTo>
                  <a:pt x="11489055" y="7052906"/>
                </a:lnTo>
                <a:lnTo>
                  <a:pt x="0" y="7052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4144" r="0" b="4144"/>
            <a:stretch/>
          </a:blipFill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AutoShape 3" hidden="0"/>
          <p:cNvSpPr/>
          <p:nvPr isPhoto="0" userDrawn="0"/>
        </p:nvSpPr>
        <p:spPr bwMode="auto">
          <a:xfrm rot="-2504656">
            <a:off x="5773080" y="-153655"/>
            <a:ext cx="15921804" cy="1278862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/>
            </a:pPr>
            <a:endParaRPr/>
          </a:p>
        </p:txBody>
      </p:sp>
      <p:grpSp>
        <p:nvGrpSpPr>
          <p:cNvPr id="4" name="Group 4" hidden="0"/>
          <p:cNvGrpSpPr/>
          <p:nvPr isPhoto="0" userDrawn="0"/>
        </p:nvGrpSpPr>
        <p:grpSpPr bwMode="auto">
          <a:xfrm rot="5400000">
            <a:off x="219073" y="-219073"/>
            <a:ext cx="4716515" cy="5154662"/>
            <a:chOff x="0" y="0"/>
            <a:chExt cx="6869494" cy="7507644"/>
          </a:xfrm>
        </p:grpSpPr>
        <p:sp>
          <p:nvSpPr>
            <p:cNvPr id="5" name="Freeform 5" hidden="0"/>
            <p:cNvSpPr/>
            <p:nvPr isPhoto="0" userDrawn="0"/>
          </p:nvSpPr>
          <p:spPr bwMode="auto"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 fill="norm" stroke="1" extrusionOk="0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" name="Group 6" hidden="0"/>
          <p:cNvGrpSpPr/>
          <p:nvPr isPhoto="0" userDrawn="0"/>
        </p:nvGrpSpPr>
        <p:grpSpPr bwMode="auto">
          <a:xfrm>
            <a:off x="0" y="0"/>
            <a:ext cx="7898932" cy="10287000"/>
            <a:chOff x="0" y="0"/>
            <a:chExt cx="8851059" cy="11526982"/>
          </a:xfrm>
        </p:grpSpPr>
        <p:sp>
          <p:nvSpPr>
            <p:cNvPr id="7" name="Freeform 7" hidden="0"/>
            <p:cNvSpPr/>
            <p:nvPr isPhoto="0" userDrawn="0"/>
          </p:nvSpPr>
          <p:spPr bwMode="auto"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 fill="norm" stroke="1" extrusionOk="0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FFDE33"/>
            </a:solidFill>
          </p:spPr>
          <p:txBody>
            <a:bodyPr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Freeform 8" hidden="0"/>
          <p:cNvSpPr/>
          <p:nvPr isPhoto="0" userDrawn="0"/>
        </p:nvSpPr>
        <p:spPr bwMode="auto">
          <a:xfrm>
            <a:off x="15349992" y="448950"/>
            <a:ext cx="1909308" cy="1909308"/>
          </a:xfrm>
          <a:custGeom>
            <a:avLst/>
            <a:gdLst/>
            <a:ahLst/>
            <a:cxnLst/>
            <a:rect l="l" t="t" r="r" b="b"/>
            <a:pathLst>
              <a:path w="1909308" h="1909308" fill="norm" stroke="1" extrusionOk="0">
                <a:moveTo>
                  <a:pt x="0" y="0"/>
                </a:moveTo>
                <a:lnTo>
                  <a:pt x="1909308" y="0"/>
                </a:lnTo>
                <a:lnTo>
                  <a:pt x="1909308" y="1909307"/>
                </a:lnTo>
                <a:lnTo>
                  <a:pt x="0" y="19093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pPr>
              <a:defRPr/>
            </a:pPr>
            <a:endParaRPr/>
          </a:p>
        </p:txBody>
      </p:sp>
      <p:grpSp>
        <p:nvGrpSpPr>
          <p:cNvPr id="9" name="Group 9" hidden="0"/>
          <p:cNvGrpSpPr/>
          <p:nvPr isPhoto="0" userDrawn="0"/>
        </p:nvGrpSpPr>
        <p:grpSpPr bwMode="auto">
          <a:xfrm>
            <a:off x="6675503" y="4835260"/>
            <a:ext cx="10583797" cy="4532895"/>
            <a:chOff x="0" y="0"/>
            <a:chExt cx="14111729" cy="6043860"/>
          </a:xfrm>
        </p:grpSpPr>
        <p:sp>
          <p:nvSpPr>
            <p:cNvPr id="10" name="TextBox 10" hidden="0"/>
            <p:cNvSpPr txBox="1"/>
            <p:nvPr isPhoto="0" userDrawn="0"/>
          </p:nvSpPr>
          <p:spPr bwMode="auto">
            <a:xfrm>
              <a:off x="0" y="228600"/>
              <a:ext cx="14111729" cy="429937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2199"/>
                </a:lnSpc>
                <a:defRPr/>
              </a:pPr>
              <a:r>
                <a:rPr lang="en-US" sz="12200" b="1">
                  <a:solidFill>
                    <a:srgbClr val="191919"/>
                  </a:solidFill>
                  <a:latin typeface="Decalotype Bold"/>
                  <a:ea typeface="Decalotype Bold"/>
                  <a:cs typeface="Decalotype Bold"/>
                </a:rPr>
                <a:t>Fin</a:t>
              </a:r>
              <a:r>
                <a:rPr lang="en-US" sz="12200" b="1" u="none">
                  <a:solidFill>
                    <a:srgbClr val="191919"/>
                  </a:solidFill>
                  <a:latin typeface="Decalotype Bold"/>
                  <a:ea typeface="Decalotype Bold"/>
                  <a:cs typeface="Decalotype Bold"/>
                </a:rPr>
                <a:t>ancial Report 2024</a:t>
              </a:r>
              <a:endParaRPr/>
            </a:p>
          </p:txBody>
        </p:sp>
        <p:sp>
          <p:nvSpPr>
            <p:cNvPr id="11" name="TextBox 11" hidden="0"/>
            <p:cNvSpPr txBox="1"/>
            <p:nvPr isPhoto="0" userDrawn="0"/>
          </p:nvSpPr>
          <p:spPr bwMode="auto">
            <a:xfrm>
              <a:off x="1867994" y="5411612"/>
              <a:ext cx="12243734" cy="63224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  <a:defRPr/>
              </a:pPr>
              <a:r>
                <a:rPr lang="en-US" sz="2800">
                  <a:solidFill>
                    <a:srgbClr val="191919"/>
                  </a:solidFill>
                  <a:latin typeface="Public Sans"/>
                  <a:ea typeface="Public Sans"/>
                  <a:cs typeface="Public Sans"/>
                </a:rPr>
                <a:t>Annual General Meeting 2025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52896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hidden="0"/>
          <p:cNvSpPr/>
          <p:nvPr isPhoto="0" userDrawn="0"/>
        </p:nvSpPr>
        <p:spPr bwMode="auto">
          <a:xfrm rot="-6078035">
            <a:off x="-3267573" y="135072"/>
            <a:ext cx="13593765" cy="100974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/>
            </a:pPr>
            <a:endParaRPr/>
          </a:p>
        </p:txBody>
      </p:sp>
      <p:grpSp>
        <p:nvGrpSpPr>
          <p:cNvPr id="3" name="Group 3" hidden="0"/>
          <p:cNvGrpSpPr/>
          <p:nvPr isPhoto="0" userDrawn="0"/>
        </p:nvGrpSpPr>
        <p:grpSpPr bwMode="auto">
          <a:xfrm>
            <a:off x="1028700" y="4018433"/>
            <a:ext cx="6886146" cy="2250135"/>
            <a:chOff x="0" y="0"/>
            <a:chExt cx="9181529" cy="3000180"/>
          </a:xfrm>
        </p:grpSpPr>
        <p:sp>
          <p:nvSpPr>
            <p:cNvPr id="4" name="TextBox 4" hidden="0"/>
            <p:cNvSpPr txBox="1"/>
            <p:nvPr isPhoto="0" userDrawn="0"/>
          </p:nvSpPr>
          <p:spPr bwMode="auto">
            <a:xfrm>
              <a:off x="0" y="-9525"/>
              <a:ext cx="9181529" cy="183832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  <a:spcBef>
                  <a:spcPts val="0"/>
                </a:spcBef>
                <a:defRPr/>
              </a:pPr>
              <a:r>
                <a:rPr lang="en-US" sz="9000" b="1" u="none">
                  <a:solidFill>
                    <a:srgbClr val="052896"/>
                  </a:solidFill>
                  <a:latin typeface="Decalotype Bold"/>
                  <a:ea typeface="Decalotype Bold"/>
                  <a:cs typeface="Decalotype Bold"/>
                </a:rPr>
                <a:t>Agenda</a:t>
              </a:r>
              <a:endParaRPr/>
            </a:p>
          </p:txBody>
        </p:sp>
        <p:sp>
          <p:nvSpPr>
            <p:cNvPr id="5" name="TextBox 5" hidden="0"/>
            <p:cNvSpPr txBox="1"/>
            <p:nvPr isPhoto="0" userDrawn="0"/>
          </p:nvSpPr>
          <p:spPr bwMode="auto">
            <a:xfrm>
              <a:off x="0" y="2317766"/>
              <a:ext cx="9181529" cy="68241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ts val="0"/>
                </a:spcBef>
                <a:defRPr/>
              </a:pPr>
              <a:r>
                <a:rPr lang="en-US" sz="3200" u="none">
                  <a:solidFill>
                    <a:srgbClr val="191919"/>
                  </a:solidFill>
                  <a:latin typeface="Public Sans"/>
                  <a:ea typeface="Public Sans"/>
                  <a:cs typeface="Public Sans"/>
                </a:rPr>
                <a:t>What this report will cover</a:t>
              </a:r>
              <a:endParaRPr/>
            </a:p>
          </p:txBody>
        </p:sp>
      </p:grpSp>
      <p:sp>
        <p:nvSpPr>
          <p:cNvPr id="6" name="TextBox 6" hidden="0"/>
          <p:cNvSpPr txBox="1"/>
          <p:nvPr isPhoto="0" userDrawn="0"/>
        </p:nvSpPr>
        <p:spPr bwMode="auto">
          <a:xfrm>
            <a:off x="9994144" y="4424045"/>
            <a:ext cx="6559587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l">
              <a:lnSpc>
                <a:spcPts val="3640"/>
              </a:lnSpc>
              <a:buFont typeface="Arial"/>
              <a:buChar char="•"/>
              <a:defRPr/>
            </a:pPr>
            <a:r>
              <a:rPr lang="en-US" sz="2600">
                <a:solidFill>
                  <a:srgbClr val="FFFFFF"/>
                </a:solidFill>
                <a:latin typeface="Public Sans"/>
                <a:ea typeface="Public Sans"/>
                <a:cs typeface="Public Sans"/>
              </a:rPr>
              <a:t>Income Statment 2024</a:t>
            </a:r>
            <a:endParaRPr/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  <a:defRPr/>
            </a:pPr>
            <a:r>
              <a:rPr lang="en-US" sz="2600">
                <a:solidFill>
                  <a:srgbClr val="FFFFFF"/>
                </a:solidFill>
                <a:latin typeface="Public Sans"/>
                <a:ea typeface="Public Sans"/>
                <a:cs typeface="Public Sans"/>
              </a:rPr>
              <a:t>Balance Sheet 2024 </a:t>
            </a:r>
            <a:endParaRPr/>
          </a:p>
          <a:p>
            <a:pPr marL="561340" lvl="1" indent="-280670" algn="l">
              <a:lnSpc>
                <a:spcPts val="3640"/>
              </a:lnSpc>
              <a:buFont typeface="Arial"/>
              <a:buChar char="•"/>
              <a:defRPr/>
            </a:pPr>
            <a:r>
              <a:rPr lang="en-US" sz="2600">
                <a:solidFill>
                  <a:srgbClr val="FFFFFF"/>
                </a:solidFill>
                <a:latin typeface="Public Sans"/>
                <a:ea typeface="Public Sans"/>
                <a:cs typeface="Public Sans"/>
              </a:rPr>
              <a:t>Budget 2025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028699" y="3086100"/>
          <a:ext cx="10090006" cy="558004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236514"/>
                <a:gridCol w="2236514"/>
                <a:gridCol w="719063"/>
                <a:gridCol w="3456610"/>
                <a:gridCol w="1441305"/>
              </a:tblGrid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Membership fees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1,512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Corporate Partners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832 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Events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1,640 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Cost of Events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-1,236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YP Income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13 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</a:rPr>
                        <a:t>Services Total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3,997 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Cost of Activities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-1,236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</a:rPr>
                        <a:t>Other Income</a:t>
                      </a:r>
                      <a:endParaRPr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</a:rPr>
                        <a:t>21</a:t>
                      </a:r>
                      <a:endParaRPr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Operational and Other Expenses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-2,679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Total Income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4,018 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Total Costs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-3,915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  <a:tr h="429234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Net profit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103 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algn="ctr">
                      <a:solidFill>
                        <a:srgbClr val="FFFFFF"/>
                      </a:solidFill>
                    </a:lnL>
                    <a:lnR w="9525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FFFFFF"/>
                      </a:solidFill>
                    </a:lnT>
                    <a:lnB w="9525" algn="ctr">
                      <a:solidFill>
                        <a:srgbClr val="FFFFFF"/>
                      </a:solidFill>
                    </a:lnB>
                  </a:tcPr>
                </a:tc>
              </a:tr>
            </a:tbl>
          </a:graphicData>
        </a:graphic>
      </p:graphicFrame>
      <p:grpSp>
        <p:nvGrpSpPr>
          <p:cNvPr id="3" name="Group 3" hidden="0"/>
          <p:cNvGrpSpPr/>
          <p:nvPr isPhoto="0" userDrawn="0"/>
        </p:nvGrpSpPr>
        <p:grpSpPr bwMode="auto">
          <a:xfrm>
            <a:off x="12084564" y="0"/>
            <a:ext cx="6203436" cy="10287000"/>
            <a:chOff x="0" y="0"/>
            <a:chExt cx="1633827" cy="2709333"/>
          </a:xfrm>
        </p:grpSpPr>
        <p:sp>
          <p:nvSpPr>
            <p:cNvPr id="4" name="Freeform 4" hidden="0"/>
            <p:cNvSpPr/>
            <p:nvPr isPhoto="0" userDrawn="0"/>
          </p:nvSpPr>
          <p:spPr bwMode="auto">
            <a:xfrm>
              <a:off x="0" y="0"/>
              <a:ext cx="1633827" cy="2709333"/>
            </a:xfrm>
            <a:custGeom>
              <a:avLst/>
              <a:gdLst/>
              <a:ahLst/>
              <a:cxnLst/>
              <a:rect l="l" t="t" r="r" b="b"/>
              <a:pathLst>
                <a:path w="1633827" h="2709333" fill="norm" stroke="1" extrusionOk="0">
                  <a:moveTo>
                    <a:pt x="0" y="0"/>
                  </a:moveTo>
                  <a:lnTo>
                    <a:pt x="1633827" y="0"/>
                  </a:lnTo>
                  <a:lnTo>
                    <a:pt x="163382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/>
            <a:lstStyle/>
            <a:p>
              <a:pPr>
                <a:defRPr/>
              </a:pPr>
              <a:endParaRPr/>
            </a:p>
          </p:txBody>
        </p:sp>
        <p:sp>
          <p:nvSpPr>
            <p:cNvPr id="5" name="TextBox 5" hidden="0"/>
            <p:cNvSpPr txBox="1"/>
            <p:nvPr isPhoto="0" userDrawn="0"/>
          </p:nvSpPr>
          <p:spPr bwMode="auto">
            <a:xfrm>
              <a:off x="0" y="-47625"/>
              <a:ext cx="1633827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6" name="Group 6" hidden="0"/>
          <p:cNvGrpSpPr/>
          <p:nvPr isPhoto="0" userDrawn="0"/>
        </p:nvGrpSpPr>
        <p:grpSpPr bwMode="auto">
          <a:xfrm>
            <a:off x="1028699" y="799306"/>
            <a:ext cx="10182127" cy="2174193"/>
            <a:chOff x="0" y="0"/>
            <a:chExt cx="10182127" cy="2174193"/>
          </a:xfrm>
        </p:grpSpPr>
        <p:sp>
          <p:nvSpPr>
            <p:cNvPr id="7" name="TextBox 7" hidden="0"/>
            <p:cNvSpPr txBox="1"/>
            <p:nvPr isPhoto="0" userDrawn="0"/>
          </p:nvSpPr>
          <p:spPr bwMode="auto">
            <a:xfrm flipH="0" flipV="0">
              <a:off x="0" y="0"/>
              <a:ext cx="10182127" cy="137163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  <a:spcBef>
                  <a:spcPts val="0"/>
                </a:spcBef>
                <a:defRPr/>
              </a:pPr>
              <a:r>
                <a:rPr lang="en-US" sz="9000" b="1">
                  <a:solidFill>
                    <a:srgbClr val="191919"/>
                  </a:solidFill>
                  <a:latin typeface="Decalotype Bold"/>
                  <a:ea typeface="Decalotype Bold"/>
                  <a:cs typeface="Decalotype Bold"/>
                </a:rPr>
                <a:t>Income Statment</a:t>
              </a:r>
              <a:endParaRPr/>
            </a:p>
          </p:txBody>
        </p:sp>
        <p:sp>
          <p:nvSpPr>
            <p:cNvPr id="8" name="TextBox 8" hidden="0"/>
            <p:cNvSpPr txBox="1"/>
            <p:nvPr isPhoto="0" userDrawn="0"/>
          </p:nvSpPr>
          <p:spPr bwMode="auto">
            <a:xfrm>
              <a:off x="0" y="1662383"/>
              <a:ext cx="6161196" cy="51180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ts val="0"/>
                </a:spcBef>
                <a:defRPr/>
              </a:pPr>
              <a:r>
                <a:rPr lang="en-US" sz="3200">
                  <a:solidFill>
                    <a:srgbClr val="191919"/>
                  </a:solidFill>
                  <a:latin typeface="Public Sans"/>
                  <a:ea typeface="Public Sans"/>
                  <a:cs typeface="Public Sans"/>
                </a:rPr>
                <a:t>For FY24</a:t>
              </a:r>
              <a:endParaRPr/>
            </a:p>
          </p:txBody>
        </p:sp>
      </p:grpSp>
      <p:sp>
        <p:nvSpPr>
          <p:cNvPr id="9" name="TextBox 9" hidden="0"/>
          <p:cNvSpPr txBox="1"/>
          <p:nvPr isPhoto="0" userDrawn="0"/>
        </p:nvSpPr>
        <p:spPr bwMode="auto">
          <a:xfrm>
            <a:off x="14280626" y="285115"/>
            <a:ext cx="2102374" cy="506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191919"/>
                </a:solidFill>
                <a:latin typeface="Decalotype Bold"/>
                <a:ea typeface="Decalotype Bold"/>
                <a:cs typeface="Decalotype Bold"/>
              </a:rPr>
              <a:t>Comments</a:t>
            </a:r>
            <a:endParaRPr/>
          </a:p>
        </p:txBody>
      </p:sp>
      <p:sp>
        <p:nvSpPr>
          <p:cNvPr id="10" name="TextBox 10" hidden="0"/>
          <p:cNvSpPr txBox="1"/>
          <p:nvPr isPhoto="0" userDrawn="0"/>
        </p:nvSpPr>
        <p:spPr bwMode="auto">
          <a:xfrm>
            <a:off x="12637864" y="1531830"/>
            <a:ext cx="950714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defRPr/>
            </a:pPr>
            <a:r>
              <a:rPr lang="en-US" sz="2000" b="1">
                <a:solidFill>
                  <a:srgbClr val="191919"/>
                </a:solidFill>
                <a:latin typeface="Public Sans Bold"/>
                <a:ea typeface="Public Sans Bold"/>
                <a:cs typeface="Public Sans Bold"/>
              </a:rPr>
              <a:t>Income:</a:t>
            </a:r>
            <a:endParaRPr/>
          </a:p>
        </p:txBody>
      </p:sp>
      <p:sp>
        <p:nvSpPr>
          <p:cNvPr id="11" name="TextBox 11" hidden="0"/>
          <p:cNvSpPr txBox="1"/>
          <p:nvPr isPhoto="0" userDrawn="0"/>
        </p:nvSpPr>
        <p:spPr bwMode="auto">
          <a:xfrm>
            <a:off x="12575021" y="6544119"/>
            <a:ext cx="859780" cy="308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defRPr/>
            </a:pPr>
            <a:r>
              <a:rPr lang="en-US" sz="2000" b="1">
                <a:solidFill>
                  <a:srgbClr val="191919"/>
                </a:solidFill>
                <a:latin typeface="Public Sans Bold"/>
                <a:ea typeface="Public Sans Bold"/>
                <a:cs typeface="Public Sans Bold"/>
              </a:rPr>
              <a:t>Costs:</a:t>
            </a:r>
            <a:endParaRPr/>
          </a:p>
        </p:txBody>
      </p:sp>
      <p:sp>
        <p:nvSpPr>
          <p:cNvPr id="12" name="TextBox 12" hidden="0"/>
          <p:cNvSpPr txBox="1"/>
          <p:nvPr isPhoto="0" userDrawn="0"/>
        </p:nvSpPr>
        <p:spPr bwMode="auto">
          <a:xfrm>
            <a:off x="12575021" y="8135263"/>
            <a:ext cx="1013557" cy="308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defRPr/>
            </a:pPr>
            <a:r>
              <a:rPr lang="en-US" sz="2000" b="1">
                <a:solidFill>
                  <a:srgbClr val="191919"/>
                </a:solidFill>
                <a:latin typeface="Public Sans Bold"/>
                <a:ea typeface="Public Sans Bold"/>
                <a:cs typeface="Public Sans Bold"/>
              </a:rPr>
              <a:t>Profits:</a:t>
            </a:r>
            <a:endParaRPr/>
          </a:p>
        </p:txBody>
      </p:sp>
      <p:sp>
        <p:nvSpPr>
          <p:cNvPr id="13" name="TextBox 13" hidden="0"/>
          <p:cNvSpPr txBox="1"/>
          <p:nvPr isPhoto="0" userDrawn="0"/>
        </p:nvSpPr>
        <p:spPr bwMode="auto">
          <a:xfrm>
            <a:off x="13012466" y="2009331"/>
            <a:ext cx="4669240" cy="4292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lvl="1" indent="-215899" algn="l">
              <a:lnSpc>
                <a:spcPts val="260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Total income: 4.00M (2023:3.73M), net increase of 7.2% YoY</a:t>
            </a:r>
            <a:endParaRPr/>
          </a:p>
          <a:p>
            <a:pPr marL="431801" lvl="1" indent="-215899" algn="l">
              <a:lnSpc>
                <a:spcPts val="260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Events income: 1.64M (2023:1.57M), net increase of 4.5% YoY</a:t>
            </a:r>
            <a:endParaRPr/>
          </a:p>
          <a:p>
            <a:pPr marL="431801" lvl="1" indent="-215899" algn="l">
              <a:lnSpc>
                <a:spcPts val="2600"/>
              </a:lnSpc>
              <a:buFont typeface="Arial"/>
              <a:buChar char="•"/>
              <a:defRPr/>
            </a:pPr>
            <a:r>
              <a:rPr lang="en-US" sz="2000">
                <a:latin typeface="Public Sans"/>
                <a:ea typeface="Public Sans"/>
                <a:cs typeface="Public Sans"/>
              </a:rPr>
              <a:t>24 </a:t>
            </a: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New members recruited. Income from membership fee: net increase of 3.7% YoY</a:t>
            </a:r>
            <a:endParaRPr/>
          </a:p>
          <a:p>
            <a:pPr marL="431801" lvl="1" indent="-215899" algn="l">
              <a:lnSpc>
                <a:spcPts val="260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1 Gold Partner and 4 Silver Partner gained. Income from Corporate Partners: net increase of 20.2% YoY</a:t>
            </a:r>
            <a:endParaRPr lang="en-US" sz="2000">
              <a:solidFill>
                <a:srgbClr val="191919"/>
              </a:solidFill>
              <a:latin typeface="Public Sans"/>
              <a:ea typeface="Public Sans"/>
              <a:cs typeface="Public Sans"/>
            </a:endParaRPr>
          </a:p>
          <a:p>
            <a:pPr marL="431800" lvl="1" indent="-215898" algn="l">
              <a:lnSpc>
                <a:spcPts val="2599"/>
              </a:lnSpc>
              <a:buFont typeface="Arial"/>
              <a:buChar char="•"/>
              <a:defRPr/>
            </a:pPr>
            <a:r>
              <a:rPr lang="en-US" sz="2000" b="0" i="0" u="none" strike="noStrike" cap="none" spc="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Lost one Gold </a:t>
            </a:r>
            <a:r>
              <a:rPr lang="en-US" sz="2000" b="0" i="0" u="none" strike="noStrike" cap="none" spc="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Corporate Partner in 2024; however, all other existing partners successfully renewed their commitments.</a:t>
            </a:r>
            <a:endParaRPr lang="en-US" sz="2000" b="0" i="0" u="none" strike="noStrike" cap="none" spc="0">
              <a:solidFill>
                <a:srgbClr val="191919"/>
              </a:solidFill>
              <a:latin typeface="Public Sans"/>
              <a:ea typeface="Public Sans"/>
              <a:cs typeface="Public Sans"/>
            </a:endParaRPr>
          </a:p>
        </p:txBody>
      </p:sp>
      <p:sp>
        <p:nvSpPr>
          <p:cNvPr id="14" name="TextBox 14" hidden="0"/>
          <p:cNvSpPr txBox="1"/>
          <p:nvPr isPhoto="0" userDrawn="0"/>
        </p:nvSpPr>
        <p:spPr bwMode="auto">
          <a:xfrm>
            <a:off x="13113221" y="6937743"/>
            <a:ext cx="4684349" cy="99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899" algn="l">
              <a:lnSpc>
                <a:spcPts val="260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Event costs: 1.24M, increased by 11.9% YoY</a:t>
            </a:r>
            <a:endParaRPr/>
          </a:p>
          <a:p>
            <a:pPr marL="431801" lvl="1" indent="-215899" algn="l">
              <a:lnSpc>
                <a:spcPts val="260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Expenses: 2.68M, increased by 8.9% </a:t>
            </a:r>
            <a:endParaRPr/>
          </a:p>
        </p:txBody>
      </p:sp>
      <p:sp>
        <p:nvSpPr>
          <p:cNvPr id="15" name="TextBox 15" hidden="0"/>
          <p:cNvSpPr txBox="1"/>
          <p:nvPr isPhoto="0" userDrawn="0"/>
        </p:nvSpPr>
        <p:spPr bwMode="auto">
          <a:xfrm>
            <a:off x="13113221" y="8576238"/>
            <a:ext cx="4684278" cy="30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899" algn="l">
              <a:lnSpc>
                <a:spcPts val="2600"/>
              </a:lnSpc>
              <a:buFont typeface="Arial"/>
              <a:buChar char="•"/>
              <a:defRPr/>
            </a:pPr>
            <a:r>
              <a:rPr lang="nl-NL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Net Result</a:t>
            </a: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:</a:t>
            </a:r>
            <a:r>
              <a:rPr lang="nl-NL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 103K (2023: 159K)</a:t>
            </a:r>
            <a:endParaRPr/>
          </a:p>
        </p:txBody>
      </p:sp>
      <p:sp>
        <p:nvSpPr>
          <p:cNvPr id="16" name="TextBox 16" hidden="0"/>
          <p:cNvSpPr txBox="1"/>
          <p:nvPr isPhoto="0" userDrawn="0"/>
        </p:nvSpPr>
        <p:spPr bwMode="auto">
          <a:xfrm>
            <a:off x="9564216" y="2636950"/>
            <a:ext cx="1540669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In (CNY '000)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 hidden="0"/>
          <p:cNvGrpSpPr/>
          <p:nvPr isPhoto="0" userDrawn="0"/>
        </p:nvGrpSpPr>
        <p:grpSpPr bwMode="auto">
          <a:xfrm>
            <a:off x="12084564" y="0"/>
            <a:ext cx="6203436" cy="10287000"/>
            <a:chOff x="0" y="0"/>
            <a:chExt cx="1633827" cy="2709333"/>
          </a:xfrm>
        </p:grpSpPr>
        <p:sp>
          <p:nvSpPr>
            <p:cNvPr id="3" name="Freeform 3" hidden="0"/>
            <p:cNvSpPr/>
            <p:nvPr isPhoto="0" userDrawn="0"/>
          </p:nvSpPr>
          <p:spPr bwMode="auto">
            <a:xfrm>
              <a:off x="0" y="0"/>
              <a:ext cx="1633827" cy="2709333"/>
            </a:xfrm>
            <a:custGeom>
              <a:avLst/>
              <a:gdLst/>
              <a:ahLst/>
              <a:cxnLst/>
              <a:rect l="l" t="t" r="r" b="b"/>
              <a:pathLst>
                <a:path w="1633827" h="2709333" fill="norm" stroke="1" extrusionOk="0">
                  <a:moveTo>
                    <a:pt x="0" y="0"/>
                  </a:moveTo>
                  <a:lnTo>
                    <a:pt x="1633827" y="0"/>
                  </a:lnTo>
                  <a:lnTo>
                    <a:pt x="163382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/>
            <a:lstStyle/>
            <a:p>
              <a:pPr>
                <a:defRPr/>
              </a:pPr>
              <a:endParaRPr/>
            </a:p>
          </p:txBody>
        </p:sp>
        <p:sp>
          <p:nvSpPr>
            <p:cNvPr id="4" name="TextBox 4" hidden="0"/>
            <p:cNvSpPr txBox="1"/>
            <p:nvPr isPhoto="0" userDrawn="0"/>
          </p:nvSpPr>
          <p:spPr bwMode="auto">
            <a:xfrm>
              <a:off x="0" y="-47625"/>
              <a:ext cx="1633827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aphicFrame>
        <p:nvGraphicFramePr>
          <p:cNvPr id="5" name="Table 5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028700" y="3086100"/>
          <a:ext cx="10687696" cy="6829686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100760"/>
                <a:gridCol w="1488412"/>
                <a:gridCol w="857990"/>
                <a:gridCol w="2202593"/>
                <a:gridCol w="3037941"/>
              </a:tblGrid>
              <a:tr h="764131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Cash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0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Trade payables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0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792786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Bank and deposit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1,608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Receipted in advance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1,186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764131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Receivables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256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Payable tax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41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764131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Other Receivables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71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Accrued payroll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192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764131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Advance payment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121 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Other payables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45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764131">
                <a:tc gridSpan="2"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Prepaid expenses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Accrues expenses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792786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Fixed Assets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70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Net profits from previous years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505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764131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Accum Dep. - Fixed Assets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(54)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Net profits ( Dec.24)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103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000000"/>
                      </a:solidFill>
                    </a:lnB>
                  </a:tcPr>
                </a:tc>
              </a:tr>
              <a:tr h="659328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Total Assets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2,072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Total Equity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2,072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</a:tbl>
          </a:graphicData>
        </a:graphic>
      </p:graphicFrame>
      <p:grpSp>
        <p:nvGrpSpPr>
          <p:cNvPr id="6" name="Group 6" hidden="0"/>
          <p:cNvGrpSpPr/>
          <p:nvPr isPhoto="0" userDrawn="0"/>
        </p:nvGrpSpPr>
        <p:grpSpPr bwMode="auto">
          <a:xfrm>
            <a:off x="1028700" y="806450"/>
            <a:ext cx="8115300" cy="2167050"/>
            <a:chOff x="0" y="0"/>
            <a:chExt cx="10820400" cy="2889400"/>
          </a:xfrm>
        </p:grpSpPr>
        <p:sp>
          <p:nvSpPr>
            <p:cNvPr id="7" name="TextBox 7" hidden="0"/>
            <p:cNvSpPr txBox="1"/>
            <p:nvPr isPhoto="0" userDrawn="0"/>
          </p:nvSpPr>
          <p:spPr bwMode="auto">
            <a:xfrm>
              <a:off x="0" y="-9525"/>
              <a:ext cx="10820400" cy="183832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  <a:spcBef>
                  <a:spcPts val="0"/>
                </a:spcBef>
                <a:defRPr/>
              </a:pPr>
              <a:r>
                <a:rPr lang="en-US" sz="9000" b="1">
                  <a:solidFill>
                    <a:srgbClr val="191919"/>
                  </a:solidFill>
                  <a:latin typeface="Decalotype Bold"/>
                  <a:ea typeface="Decalotype Bold"/>
                  <a:cs typeface="Decalotype Bold"/>
                </a:rPr>
                <a:t>Balance Sheet</a:t>
              </a:r>
              <a:endParaRPr/>
            </a:p>
          </p:txBody>
        </p:sp>
        <p:sp>
          <p:nvSpPr>
            <p:cNvPr id="8" name="TextBox 8" hidden="0"/>
            <p:cNvSpPr txBox="1"/>
            <p:nvPr isPhoto="0" userDrawn="0"/>
          </p:nvSpPr>
          <p:spPr bwMode="auto">
            <a:xfrm>
              <a:off x="0" y="2206987"/>
              <a:ext cx="8214929" cy="68241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ts val="0"/>
                </a:spcBef>
                <a:defRPr/>
              </a:pPr>
              <a:r>
                <a:rPr lang="en-US" sz="3200">
                  <a:solidFill>
                    <a:srgbClr val="191919"/>
                  </a:solidFill>
                  <a:latin typeface="Public Sans"/>
                  <a:ea typeface="Public Sans"/>
                  <a:cs typeface="Public Sans"/>
                </a:rPr>
                <a:t>For FY24</a:t>
              </a:r>
              <a:endParaRPr/>
            </a:p>
          </p:txBody>
        </p:sp>
      </p:grpSp>
      <p:sp>
        <p:nvSpPr>
          <p:cNvPr id="9" name="TextBox 9" hidden="0"/>
          <p:cNvSpPr txBox="1"/>
          <p:nvPr isPhoto="0" userDrawn="0"/>
        </p:nvSpPr>
        <p:spPr bwMode="auto">
          <a:xfrm flipH="0" flipV="0">
            <a:off x="14280625" y="285114"/>
            <a:ext cx="2357236" cy="561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191919"/>
                </a:solidFill>
                <a:latin typeface="Decalotype Bold"/>
                <a:ea typeface="Decalotype Bold"/>
                <a:cs typeface="Decalotype Bold"/>
              </a:rPr>
              <a:t>Comments</a:t>
            </a:r>
            <a:endParaRPr/>
          </a:p>
        </p:txBody>
      </p:sp>
      <p:sp>
        <p:nvSpPr>
          <p:cNvPr id="10" name="TextBox 10" hidden="0"/>
          <p:cNvSpPr txBox="1"/>
          <p:nvPr isPhoto="0" userDrawn="0"/>
        </p:nvSpPr>
        <p:spPr bwMode="auto">
          <a:xfrm>
            <a:off x="9564216" y="2636950"/>
            <a:ext cx="1540669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In (CNY '000)</a:t>
            </a:r>
            <a:endParaRPr/>
          </a:p>
        </p:txBody>
      </p:sp>
      <p:sp>
        <p:nvSpPr>
          <p:cNvPr id="11" name="TextBox 11" hidden="0"/>
          <p:cNvSpPr txBox="1"/>
          <p:nvPr isPhoto="0" userDrawn="0"/>
        </p:nvSpPr>
        <p:spPr bwMode="auto">
          <a:xfrm>
            <a:off x="12344400" y="2604536"/>
            <a:ext cx="5336009" cy="457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>
              <a:lnSpc>
                <a:spcPts val="297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Solid cash position of 1.6M, up by 14% YoY</a:t>
            </a:r>
            <a:endParaRPr/>
          </a:p>
          <a:p>
            <a:pPr marL="582933" lvl="1" indent="-291467">
              <a:lnSpc>
                <a:spcPts val="297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Receivables of CNY 256K from event bank</a:t>
            </a:r>
            <a:endParaRPr/>
          </a:p>
          <a:p>
            <a:pPr marL="582933" lvl="1" indent="-291467">
              <a:lnSpc>
                <a:spcPts val="297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Other receivables of CNY 71K, primarily the office rental deposits</a:t>
            </a:r>
            <a:endParaRPr/>
          </a:p>
          <a:p>
            <a:pPr marL="582933" lvl="1" indent="-291467">
              <a:lnSpc>
                <a:spcPts val="297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Advance Payments CNY121K: primarily the office rent, health insurance and software</a:t>
            </a:r>
            <a:endParaRPr/>
          </a:p>
          <a:p>
            <a:pPr marL="582933" lvl="1" indent="-291467">
              <a:lnSpc>
                <a:spcPts val="297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Receipted in advance of CNY1.2M, including membership fees, gold/silver partners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 hidden="0"/>
          <p:cNvGrpSpPr/>
          <p:nvPr isPhoto="0" userDrawn="0"/>
        </p:nvGrpSpPr>
        <p:grpSpPr bwMode="auto">
          <a:xfrm>
            <a:off x="12084564" y="0"/>
            <a:ext cx="6203436" cy="10287000"/>
            <a:chOff x="0" y="0"/>
            <a:chExt cx="1633827" cy="2709333"/>
          </a:xfrm>
        </p:grpSpPr>
        <p:sp>
          <p:nvSpPr>
            <p:cNvPr id="3" name="Freeform 3" hidden="0"/>
            <p:cNvSpPr/>
            <p:nvPr isPhoto="0" userDrawn="0"/>
          </p:nvSpPr>
          <p:spPr bwMode="auto">
            <a:xfrm>
              <a:off x="0" y="0"/>
              <a:ext cx="1633827" cy="2709333"/>
            </a:xfrm>
            <a:custGeom>
              <a:avLst/>
              <a:gdLst/>
              <a:ahLst/>
              <a:cxnLst/>
              <a:rect l="l" t="t" r="r" b="b"/>
              <a:pathLst>
                <a:path w="1633827" h="2709333" fill="norm" stroke="1" extrusionOk="0">
                  <a:moveTo>
                    <a:pt x="0" y="0"/>
                  </a:moveTo>
                  <a:lnTo>
                    <a:pt x="1633827" y="0"/>
                  </a:lnTo>
                  <a:lnTo>
                    <a:pt x="163382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/>
            <a:lstStyle/>
            <a:p>
              <a:pPr>
                <a:defRPr/>
              </a:pPr>
              <a:endParaRPr sz="2000"/>
            </a:p>
          </p:txBody>
        </p:sp>
        <p:sp>
          <p:nvSpPr>
            <p:cNvPr id="4" name="TextBox 4" hidden="0"/>
            <p:cNvSpPr txBox="1"/>
            <p:nvPr isPhoto="0" userDrawn="0"/>
          </p:nvSpPr>
          <p:spPr bwMode="auto">
            <a:xfrm>
              <a:off x="0" y="-47625"/>
              <a:ext cx="1633827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 sz="2000"/>
            </a:p>
          </p:txBody>
        </p:sp>
      </p:grpSp>
      <p:graphicFrame>
        <p:nvGraphicFramePr>
          <p:cNvPr id="5" name="Table 5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028700" y="2178050"/>
          <a:ext cx="10821024" cy="716280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705256"/>
                <a:gridCol w="2705256"/>
                <a:gridCol w="2705256"/>
                <a:gridCol w="2705256"/>
              </a:tblGrid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Actual 2024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Budget 2025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Diff (%)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Membership fees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1,512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1,500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-1%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Gold and silver partner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832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839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1%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Event income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1,640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1,600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-2%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YP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13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11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-15%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Other income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21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3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-86%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Total Income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4,018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3,953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-2%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000000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Event cost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1,229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1,160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-6%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YP event cost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7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7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-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Other cost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0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0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-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Admin expenses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2,679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2,781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</a:rPr>
                        <a:t>4%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Total Cost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3,915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3,948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1%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191919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191919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191919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191919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191919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Profit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103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</a:rPr>
                        <a:t>5</a:t>
                      </a: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191919"/>
                      </a:solidFill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66675" marR="66675" marT="66675" marB="66675" anchor="ctr">
                    <a:lnL w="1905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9050" algn="ctr">
                      <a:solidFill>
                        <a:srgbClr val="FFFFFF"/>
                      </a:solidFill>
                    </a:lnT>
                    <a:lnB w="19050" algn="ctr">
                      <a:solidFill>
                        <a:srgbClr val="FFFFFF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6" name="TextBox 6" hidden="0"/>
          <p:cNvSpPr txBox="1"/>
          <p:nvPr isPhoto="0" userDrawn="0"/>
        </p:nvSpPr>
        <p:spPr bwMode="auto">
          <a:xfrm>
            <a:off x="1028700" y="796925"/>
            <a:ext cx="8115300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ts val="0"/>
              </a:spcBef>
              <a:defRPr/>
            </a:pPr>
            <a:r>
              <a:rPr lang="en-US" sz="9000" b="1">
                <a:solidFill>
                  <a:srgbClr val="191919"/>
                </a:solidFill>
                <a:latin typeface="Decalotype Bold"/>
                <a:ea typeface="Decalotype Bold"/>
                <a:cs typeface="Decalotype Bold"/>
              </a:rPr>
              <a:t>Budget 2025</a:t>
            </a:r>
            <a:endParaRPr/>
          </a:p>
        </p:txBody>
      </p:sp>
      <p:sp>
        <p:nvSpPr>
          <p:cNvPr id="7" name="TextBox 7" hidden="0"/>
          <p:cNvSpPr txBox="1"/>
          <p:nvPr isPhoto="0" userDrawn="0"/>
        </p:nvSpPr>
        <p:spPr bwMode="auto">
          <a:xfrm>
            <a:off x="14280626" y="285115"/>
            <a:ext cx="2026174" cy="506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191919"/>
                </a:solidFill>
                <a:latin typeface="Decalotype Bold"/>
                <a:ea typeface="Decalotype Bold"/>
                <a:cs typeface="Decalotype Bold"/>
              </a:rPr>
              <a:t>Comments</a:t>
            </a:r>
            <a:endParaRPr/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>
            <a:off x="9564216" y="1841500"/>
            <a:ext cx="1540669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In (CNY '000)</a:t>
            </a:r>
            <a:endParaRPr/>
          </a:p>
        </p:txBody>
      </p:sp>
      <p:sp>
        <p:nvSpPr>
          <p:cNvPr id="9" name="TextBox 9" hidden="0"/>
          <p:cNvSpPr txBox="1"/>
          <p:nvPr isPhoto="0" userDrawn="0"/>
        </p:nvSpPr>
        <p:spPr bwMode="auto">
          <a:xfrm>
            <a:off x="12074574" y="2178049"/>
            <a:ext cx="5984860" cy="2263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33" lvl="1" indent="-291467">
              <a:lnSpc>
                <a:spcPts val="297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Continue with the good performance in 2024</a:t>
            </a:r>
            <a:endParaRPr/>
          </a:p>
          <a:p>
            <a:pPr marL="582933" lvl="1" indent="-291467">
              <a:lnSpc>
                <a:spcPts val="297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Expect slight increase of income from gold/silver partners </a:t>
            </a:r>
            <a:endParaRPr/>
          </a:p>
          <a:p>
            <a:pPr marL="582933" lvl="1" indent="-291467">
              <a:lnSpc>
                <a:spcPts val="2970"/>
              </a:lnSpc>
              <a:buFont typeface="Arial"/>
              <a:buChar char="•"/>
              <a:defRPr/>
            </a:pPr>
            <a:r>
              <a:rPr lang="en-US" sz="2000">
                <a:solidFill>
                  <a:srgbClr val="191919"/>
                </a:solidFill>
                <a:latin typeface="Public Sans"/>
                <a:ea typeface="Public Sans"/>
                <a:cs typeface="Public Sans"/>
              </a:rPr>
              <a:t>Increase in admin expenses includes additional staff, interns and budget for 75-year anniversary celebration.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 hidden="0"/>
          <p:cNvSpPr/>
          <p:nvPr isPhoto="0" userDrawn="0"/>
        </p:nvSpPr>
        <p:spPr bwMode="auto">
          <a:xfrm>
            <a:off x="9144000" y="-628414"/>
            <a:ext cx="9144000" cy="10915414"/>
          </a:xfrm>
          <a:custGeom>
            <a:avLst/>
            <a:gdLst/>
            <a:ahLst/>
            <a:cxnLst/>
            <a:rect l="l" t="t" r="r" b="b"/>
            <a:pathLst>
              <a:path w="9144000" h="10915414" fill="norm" stroke="1" extrusionOk="0">
                <a:moveTo>
                  <a:pt x="0" y="0"/>
                </a:moveTo>
                <a:lnTo>
                  <a:pt x="9144000" y="0"/>
                </a:lnTo>
                <a:lnTo>
                  <a:pt x="9144000" y="10915414"/>
                </a:lnTo>
                <a:lnTo>
                  <a:pt x="0" y="109154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4818" t="0" r="39315" b="0"/>
            <a:stretch/>
          </a:blipFill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AutoShape 3" hidden="0"/>
          <p:cNvSpPr/>
          <p:nvPr isPhoto="0" userDrawn="0"/>
        </p:nvSpPr>
        <p:spPr bwMode="auto">
          <a:xfrm rot="-1160566">
            <a:off x="-711276" y="1512352"/>
            <a:ext cx="12070388" cy="1110838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/>
            </a:pPr>
            <a:endParaRPr/>
          </a:p>
        </p:txBody>
      </p:sp>
      <p:grpSp>
        <p:nvGrpSpPr>
          <p:cNvPr id="4" name="Group 4" hidden="0"/>
          <p:cNvGrpSpPr/>
          <p:nvPr isPhoto="0" userDrawn="0"/>
        </p:nvGrpSpPr>
        <p:grpSpPr bwMode="auto">
          <a:xfrm rot="-10800000">
            <a:off x="14812434" y="0"/>
            <a:ext cx="3781770" cy="10287000"/>
            <a:chOff x="0" y="0"/>
            <a:chExt cx="5508059" cy="14982775"/>
          </a:xfrm>
        </p:grpSpPr>
        <p:sp>
          <p:nvSpPr>
            <p:cNvPr id="5" name="Freeform 5" hidden="0"/>
            <p:cNvSpPr/>
            <p:nvPr isPhoto="0" userDrawn="0"/>
          </p:nvSpPr>
          <p:spPr bwMode="auto">
            <a:xfrm>
              <a:off x="0" y="0"/>
              <a:ext cx="5508059" cy="14982775"/>
            </a:xfrm>
            <a:custGeom>
              <a:avLst/>
              <a:gdLst/>
              <a:ahLst/>
              <a:cxnLst/>
              <a:rect l="l" t="t" r="r" b="b"/>
              <a:pathLst>
                <a:path w="5508059" h="14982775" fill="norm" stroke="1" extrusionOk="0">
                  <a:moveTo>
                    <a:pt x="5508059" y="14982775"/>
                  </a:moveTo>
                  <a:lnTo>
                    <a:pt x="0" y="14982775"/>
                  </a:lnTo>
                  <a:lnTo>
                    <a:pt x="0" y="0"/>
                  </a:lnTo>
                  <a:lnTo>
                    <a:pt x="5508059" y="14982775"/>
                  </a:lnTo>
                  <a:close/>
                </a:path>
              </a:pathLst>
            </a:custGeom>
            <a:solidFill>
              <a:srgbClr val="EA4B33"/>
            </a:solidFill>
          </p:spPr>
          <p:txBody>
            <a:bodyPr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" name="Group 6" hidden="0"/>
          <p:cNvGrpSpPr/>
          <p:nvPr isPhoto="0" userDrawn="0"/>
        </p:nvGrpSpPr>
        <p:grpSpPr bwMode="auto">
          <a:xfrm rot="-5400000">
            <a:off x="11463681" y="3462680"/>
            <a:ext cx="5333427" cy="8315211"/>
            <a:chOff x="0" y="0"/>
            <a:chExt cx="4381320" cy="6830804"/>
          </a:xfrm>
        </p:grpSpPr>
        <p:sp>
          <p:nvSpPr>
            <p:cNvPr id="7" name="Freeform 7" hidden="0"/>
            <p:cNvSpPr/>
            <p:nvPr isPhoto="0" userDrawn="0"/>
          </p:nvSpPr>
          <p:spPr bwMode="auto">
            <a:xfrm>
              <a:off x="0" y="0"/>
              <a:ext cx="4381320" cy="6830804"/>
            </a:xfrm>
            <a:custGeom>
              <a:avLst/>
              <a:gdLst/>
              <a:ahLst/>
              <a:cxnLst/>
              <a:rect l="l" t="t" r="r" b="b"/>
              <a:pathLst>
                <a:path w="4381320" h="6830804" fill="norm" stroke="1" extrusionOk="0">
                  <a:moveTo>
                    <a:pt x="4381320" y="6830804"/>
                  </a:moveTo>
                  <a:lnTo>
                    <a:pt x="0" y="6830804"/>
                  </a:lnTo>
                  <a:lnTo>
                    <a:pt x="0" y="0"/>
                  </a:lnTo>
                  <a:lnTo>
                    <a:pt x="4381320" y="6830804"/>
                  </a:lnTo>
                  <a:close/>
                </a:path>
              </a:pathLst>
            </a:custGeom>
            <a:solidFill>
              <a:srgbClr val="052896"/>
            </a:solidFill>
          </p:spPr>
          <p:txBody>
            <a:bodyPr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Group 8" hidden="0"/>
          <p:cNvGrpSpPr/>
          <p:nvPr isPhoto="0" userDrawn="0"/>
        </p:nvGrpSpPr>
        <p:grpSpPr bwMode="auto">
          <a:xfrm>
            <a:off x="1028700" y="3524356"/>
            <a:ext cx="7680254" cy="3238288"/>
            <a:chOff x="0" y="0"/>
            <a:chExt cx="10240337" cy="4317717"/>
          </a:xfrm>
        </p:grpSpPr>
        <p:sp>
          <p:nvSpPr>
            <p:cNvPr id="9" name="TextBox 9" hidden="0"/>
            <p:cNvSpPr txBox="1"/>
            <p:nvPr isPhoto="0" userDrawn="0"/>
          </p:nvSpPr>
          <p:spPr bwMode="auto">
            <a:xfrm>
              <a:off x="0" y="0"/>
              <a:ext cx="10240337" cy="22479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3319"/>
                </a:lnSpc>
                <a:spcBef>
                  <a:spcPts val="0"/>
                </a:spcBef>
                <a:defRPr/>
              </a:pPr>
              <a:r>
                <a:rPr lang="en-US" sz="11100" b="1" u="none">
                  <a:solidFill>
                    <a:srgbClr val="191919"/>
                  </a:solidFill>
                  <a:latin typeface="Decalotype Bold"/>
                  <a:ea typeface="Decalotype Bold"/>
                  <a:cs typeface="Decalotype Bold"/>
                </a:rPr>
                <a:t>Thank you!</a:t>
              </a:r>
              <a:endParaRPr/>
            </a:p>
          </p:txBody>
        </p:sp>
        <p:sp>
          <p:nvSpPr>
            <p:cNvPr id="10" name="TextBox 10" hidden="0"/>
            <p:cNvSpPr txBox="1"/>
            <p:nvPr isPhoto="0" userDrawn="0"/>
          </p:nvSpPr>
          <p:spPr bwMode="auto">
            <a:xfrm>
              <a:off x="0" y="2936803"/>
              <a:ext cx="7538809" cy="138091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ts val="0"/>
                </a:spcBef>
                <a:defRPr/>
              </a:pPr>
              <a:r>
                <a:rPr lang="en-US" sz="3200" u="none">
                  <a:solidFill>
                    <a:srgbClr val="191919"/>
                  </a:solidFill>
                  <a:latin typeface="Public Sans"/>
                  <a:ea typeface="Public Sans"/>
                  <a:cs typeface="Public Sans"/>
                </a:rPr>
                <a:t>Feel free to approach us</a:t>
              </a:r>
              <a:endParaRPr/>
            </a:p>
            <a:p>
              <a:pPr marL="0" lvl="0" indent="0" algn="l">
                <a:lnSpc>
                  <a:spcPts val="4160"/>
                </a:lnSpc>
                <a:spcBef>
                  <a:spcPts val="0"/>
                </a:spcBef>
                <a:defRPr/>
              </a:pPr>
              <a:r>
                <a:rPr lang="en-US" sz="3200" u="none">
                  <a:solidFill>
                    <a:srgbClr val="191919"/>
                  </a:solidFill>
                  <a:latin typeface="Public Sans"/>
                  <a:ea typeface="Public Sans"/>
                  <a:cs typeface="Public Sans"/>
                </a:rPr>
                <a:t>if you have any questions.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怡氧/7.1.1.0</Application>
  <DocSecurity>0</DocSecurity>
  <PresentationFormat>Custom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Red Diagonal Blocks Sales Report Sales Presentation</dc:title>
  <dc:subject/>
  <dc:creator>Xu, Karen</dc:creator>
  <cp:keywords/>
  <dc:description/>
  <dc:identifier>DAGiztRjj5E</dc:identifier>
  <dc:language/>
  <cp:lastModifiedBy>Johan</cp:lastModifiedBy>
  <cp:revision>17</cp:revision>
  <dcterms:created xsi:type="dcterms:W3CDTF">2006-08-16T00:00:00Z</dcterms:created>
  <dcterms:modified xsi:type="dcterms:W3CDTF">2025-04-16T03:16:28Z</dcterms:modified>
  <cp:category/>
  <cp:contentStatus/>
  <cp:version/>
</cp:coreProperties>
</file>