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75" r:id="rId3"/>
    <p:sldId id="315" r:id="rId4"/>
    <p:sldId id="324" r:id="rId5"/>
    <p:sldId id="260" r:id="rId6"/>
    <p:sldId id="311" r:id="rId7"/>
    <p:sldId id="321" r:id="rId8"/>
    <p:sldId id="304" r:id="rId9"/>
    <p:sldId id="323" r:id="rId10"/>
    <p:sldId id="314" r:id="rId11"/>
    <p:sldId id="313" r:id="rId12"/>
    <p:sldId id="325" r:id="rId13"/>
    <p:sldId id="316" r:id="rId14"/>
    <p:sldId id="320" r:id="rId15"/>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1DD"/>
    <a:srgbClr val="E3E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0"/>
    <p:restoredTop sz="96283" autoAdjust="0"/>
  </p:normalViewPr>
  <p:slideViewPr>
    <p:cSldViewPr snapToGrid="0">
      <p:cViewPr varScale="1">
        <p:scale>
          <a:sx n="59" d="100"/>
          <a:sy n="59" d="100"/>
        </p:scale>
        <p:origin x="67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49E67-2BC2-4D43-9978-FBA284091B01}" type="datetimeFigureOut">
              <a:rPr lang="en-GB" smtClean="0"/>
              <a:t>15/04/2025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47B51-2690-4C24-8403-300DBB016D69}" type="slidenum">
              <a:rPr lang="en-GB" smtClean="0"/>
              <a:t>‹#›</a:t>
            </a:fld>
            <a:endParaRPr lang="en-GB"/>
          </a:p>
        </p:txBody>
      </p:sp>
    </p:spTree>
    <p:extLst>
      <p:ext uri="{BB962C8B-B14F-4D97-AF65-F5344CB8AC3E}">
        <p14:creationId xmlns:p14="http://schemas.microsoft.com/office/powerpoint/2010/main" val="29249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747B51-2690-4C24-8403-300DBB016D69}" type="slidenum">
              <a:rPr lang="en-GB" smtClean="0"/>
              <a:t>2</a:t>
            </a:fld>
            <a:endParaRPr lang="en-GB"/>
          </a:p>
        </p:txBody>
      </p:sp>
    </p:spTree>
    <p:extLst>
      <p:ext uri="{BB962C8B-B14F-4D97-AF65-F5344CB8AC3E}">
        <p14:creationId xmlns:p14="http://schemas.microsoft.com/office/powerpoint/2010/main" val="275215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DC1E-A7AB-2D6D-3595-565146CABE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4A61EF67-51F4-2F60-2986-23861FC27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0E2A0B6E-4C56-3BC4-E79D-223BC1726A12}"/>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5" name="Footer Placeholder 4">
            <a:extLst>
              <a:ext uri="{FF2B5EF4-FFF2-40B4-BE49-F238E27FC236}">
                <a16:creationId xmlns:a16="http://schemas.microsoft.com/office/drawing/2014/main" id="{EB17ADCE-E7D8-C3FA-204B-3D368D5F0E3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37877E3E-B8E2-4660-AC39-41FD048889FB}"/>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3205387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015E-8696-47E6-E32F-44E5D7E77388}"/>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852F3449-0E2C-4C41-84A1-BAFBC73270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D4C94517-E9C7-2E33-C23C-F7690AB19F1A}"/>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5" name="Footer Placeholder 4">
            <a:extLst>
              <a:ext uri="{FF2B5EF4-FFF2-40B4-BE49-F238E27FC236}">
                <a16:creationId xmlns:a16="http://schemas.microsoft.com/office/drawing/2014/main" id="{ADF3601B-EB6B-3679-8580-D338CF857D0F}"/>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D3B1167C-2984-B0A2-0BCB-7919EBF7CEAA}"/>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422015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A2484-DEE6-FEDF-D7F4-4FBFD36C42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069ACCFF-D21A-B5F9-CCBF-EB2EA479FF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74C88FB6-629F-0D7F-B098-EFB534821BA4}"/>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5" name="Footer Placeholder 4">
            <a:extLst>
              <a:ext uri="{FF2B5EF4-FFF2-40B4-BE49-F238E27FC236}">
                <a16:creationId xmlns:a16="http://schemas.microsoft.com/office/drawing/2014/main" id="{41423E93-6B9A-340D-860C-50F9A388893A}"/>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76F3F8C-AD5B-0B70-359F-8B38E99B9E57}"/>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231012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75D6-7937-5DE7-4FE8-4D9751FA5397}"/>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F51FDCFC-3E75-500D-11BA-8C17126059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7E088BF-65E6-E62A-2462-AE6D47579F3C}"/>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5" name="Footer Placeholder 4">
            <a:extLst>
              <a:ext uri="{FF2B5EF4-FFF2-40B4-BE49-F238E27FC236}">
                <a16:creationId xmlns:a16="http://schemas.microsoft.com/office/drawing/2014/main" id="{3A362F83-6983-96FA-32B6-7AF40684E8D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F8AEC6CE-3454-5768-8A11-6A0E65B74F20}"/>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355003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E642-5CF6-C08B-1E25-C2EE939045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D245C934-2B34-B843-B688-BE0E44920E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80392E-5030-1DFD-8222-9986CE4F7C81}"/>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5" name="Footer Placeholder 4">
            <a:extLst>
              <a:ext uri="{FF2B5EF4-FFF2-40B4-BE49-F238E27FC236}">
                <a16:creationId xmlns:a16="http://schemas.microsoft.com/office/drawing/2014/main" id="{89D5CEEB-7234-1B15-F2DF-A3758D3EE64F}"/>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DAF56AB6-540A-1D44-B7A5-36BF92994E90}"/>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70123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A1E6-2372-FFF1-EF7E-6B68648EC868}"/>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69D7ADF9-7665-748D-AB77-802AE0DA6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3FA6EB1A-541F-7112-BBE2-7EF06FBE0D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6E19EAF3-DAD3-91A6-6E40-93BF75676296}"/>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6" name="Footer Placeholder 5">
            <a:extLst>
              <a:ext uri="{FF2B5EF4-FFF2-40B4-BE49-F238E27FC236}">
                <a16:creationId xmlns:a16="http://schemas.microsoft.com/office/drawing/2014/main" id="{E142BBC7-0F10-5FE2-8053-67D4891B0C01}"/>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F072220A-B017-4DC9-143D-6526B2288E57}"/>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234985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61DC-7E76-CF98-33DE-6F8C17D4929F}"/>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9027A69D-8BA6-AEC3-BD2D-492D4608D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1C12AF-D909-415C-FA01-14E3E863F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DB4E899A-8C2E-1CCC-CDD2-F05F8681F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EFF4D-A9F6-3239-0572-E25073E6C1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918666E7-97A2-7BD4-7F38-3D483CF774A8}"/>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8" name="Footer Placeholder 7">
            <a:extLst>
              <a:ext uri="{FF2B5EF4-FFF2-40B4-BE49-F238E27FC236}">
                <a16:creationId xmlns:a16="http://schemas.microsoft.com/office/drawing/2014/main" id="{EB789995-6230-1BDC-8F30-43E17EB9B363}"/>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45E091AF-ADE0-D8EE-80B2-C1AFF1C1A007}"/>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18947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F258-2F09-580C-B7F2-FF158331588A}"/>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2AAF4F82-296D-7D8C-B84D-74B5EAEC457E}"/>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4" name="Footer Placeholder 3">
            <a:extLst>
              <a:ext uri="{FF2B5EF4-FFF2-40B4-BE49-F238E27FC236}">
                <a16:creationId xmlns:a16="http://schemas.microsoft.com/office/drawing/2014/main" id="{79D9E18D-BD88-9B8B-9126-DEEAADD0529C}"/>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9F382C8A-91C6-7F87-C3AD-7B35DBB0C57A}"/>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7443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34FFB-6A2C-C74F-4BA3-02912E2186BD}"/>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3" name="Footer Placeholder 2">
            <a:extLst>
              <a:ext uri="{FF2B5EF4-FFF2-40B4-BE49-F238E27FC236}">
                <a16:creationId xmlns:a16="http://schemas.microsoft.com/office/drawing/2014/main" id="{45DA382E-9886-BA5C-149F-AE8C82FFE192}"/>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3E9DECEF-C295-7974-015F-CA2C7207E535}"/>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189677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E829-5F15-3B29-C2ED-6DDA7EA39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0295E68A-EBFB-30B8-266B-127106B7B5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BEC433C0-907E-7A19-42D9-4001E84C0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3858A-5124-D4E2-0CE3-328E671F9DB8}"/>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6" name="Footer Placeholder 5">
            <a:extLst>
              <a:ext uri="{FF2B5EF4-FFF2-40B4-BE49-F238E27FC236}">
                <a16:creationId xmlns:a16="http://schemas.microsoft.com/office/drawing/2014/main" id="{BABB2A9A-753E-FC48-DC82-58EE118705F2}"/>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5F097EBE-51C2-5569-BCCE-FDC60716EC76}"/>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384225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8197-E4CB-98D1-C1CF-68BAC163A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645CD9CB-1AB3-AA2B-D8FD-6085C4211B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FAAA89DD-1A87-6600-16E3-DFB7B475E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32F3A-F570-7472-6AAF-BB7231983014}"/>
              </a:ext>
            </a:extLst>
          </p:cNvPr>
          <p:cNvSpPr>
            <a:spLocks noGrp="1"/>
          </p:cNvSpPr>
          <p:nvPr>
            <p:ph type="dt" sz="half" idx="10"/>
          </p:nvPr>
        </p:nvSpPr>
        <p:spPr/>
        <p:txBody>
          <a:bodyPr/>
          <a:lstStyle/>
          <a:p>
            <a:fld id="{BFFDB3AA-D5E5-1C40-BC11-41C890AC32D9}" type="datetimeFigureOut">
              <a:rPr lang="en-CN" smtClean="0"/>
              <a:t>04/15/2025</a:t>
            </a:fld>
            <a:endParaRPr lang="en-CN"/>
          </a:p>
        </p:txBody>
      </p:sp>
      <p:sp>
        <p:nvSpPr>
          <p:cNvPr id="6" name="Footer Placeholder 5">
            <a:extLst>
              <a:ext uri="{FF2B5EF4-FFF2-40B4-BE49-F238E27FC236}">
                <a16:creationId xmlns:a16="http://schemas.microsoft.com/office/drawing/2014/main" id="{479DBD51-1930-E10D-D0A5-8D4B2DC0ECAB}"/>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663A3B7B-A838-2878-586E-2082B55FA9D1}"/>
              </a:ext>
            </a:extLst>
          </p:cNvPr>
          <p:cNvSpPr>
            <a:spLocks noGrp="1"/>
          </p:cNvSpPr>
          <p:nvPr>
            <p:ph type="sldNum" sz="quarter" idx="12"/>
          </p:nvPr>
        </p:nvSpPr>
        <p:spPr/>
        <p:txBody>
          <a:bodyPr/>
          <a:lstStyle/>
          <a:p>
            <a:fld id="{317A325D-CB72-354E-B58E-4D18A616D4C2}" type="slidenum">
              <a:rPr lang="en-CN" smtClean="0"/>
              <a:t>‹#›</a:t>
            </a:fld>
            <a:endParaRPr lang="en-CN"/>
          </a:p>
        </p:txBody>
      </p:sp>
    </p:spTree>
    <p:extLst>
      <p:ext uri="{BB962C8B-B14F-4D97-AF65-F5344CB8AC3E}">
        <p14:creationId xmlns:p14="http://schemas.microsoft.com/office/powerpoint/2010/main" val="170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9C829-93EB-952D-C54E-E2E0F92CF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492FD3C2-0871-387E-D11F-A8E57C66E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0086D0EC-B204-1438-2148-23A5913649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FDB3AA-D5E5-1C40-BC11-41C890AC32D9}" type="datetimeFigureOut">
              <a:rPr lang="en-CN" smtClean="0"/>
              <a:t>04/15/2025</a:t>
            </a:fld>
            <a:endParaRPr lang="en-CN"/>
          </a:p>
        </p:txBody>
      </p:sp>
      <p:sp>
        <p:nvSpPr>
          <p:cNvPr id="5" name="Footer Placeholder 4">
            <a:extLst>
              <a:ext uri="{FF2B5EF4-FFF2-40B4-BE49-F238E27FC236}">
                <a16:creationId xmlns:a16="http://schemas.microsoft.com/office/drawing/2014/main" id="{55156E70-9EDF-C2BF-3AFB-AA4043CB0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N"/>
          </a:p>
        </p:txBody>
      </p:sp>
      <p:sp>
        <p:nvSpPr>
          <p:cNvPr id="6" name="Slide Number Placeholder 5">
            <a:extLst>
              <a:ext uri="{FF2B5EF4-FFF2-40B4-BE49-F238E27FC236}">
                <a16:creationId xmlns:a16="http://schemas.microsoft.com/office/drawing/2014/main" id="{9B92AD69-F235-C821-B33D-8D53601DC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7A325D-CB72-354E-B58E-4D18A616D4C2}" type="slidenum">
              <a:rPr lang="en-CN" smtClean="0"/>
              <a:t>‹#›</a:t>
            </a:fld>
            <a:endParaRPr lang="en-CN"/>
          </a:p>
        </p:txBody>
      </p:sp>
    </p:spTree>
    <p:extLst>
      <p:ext uri="{BB962C8B-B14F-4D97-AF65-F5344CB8AC3E}">
        <p14:creationId xmlns:p14="http://schemas.microsoft.com/office/powerpoint/2010/main" val="1404201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882" y="639193"/>
            <a:ext cx="4676696" cy="3573516"/>
          </a:xfrm>
        </p:spPr>
        <p:txBody>
          <a:bodyPr>
            <a:normAutofit/>
          </a:bodyPr>
          <a:lstStyle/>
          <a:p>
            <a:pPr algn="l"/>
            <a:r>
              <a:rPr lang="en-US" sz="3600" dirty="0"/>
              <a:t>Swedish Chamber of Commerce in China</a:t>
            </a:r>
            <a:br>
              <a:rPr lang="en-US" sz="3600" dirty="0"/>
            </a:br>
            <a:br>
              <a:rPr lang="en-US" sz="3600" dirty="0"/>
            </a:br>
            <a:r>
              <a:rPr lang="en-US" sz="3600" dirty="0"/>
              <a:t>Election Committee</a:t>
            </a:r>
            <a:br>
              <a:rPr lang="en-US" sz="4100" dirty="0"/>
            </a:br>
            <a:endParaRPr lang="en-US" sz="4100" dirty="0"/>
          </a:p>
        </p:txBody>
      </p:sp>
      <p:sp>
        <p:nvSpPr>
          <p:cNvPr id="5" name="Subtitle 4">
            <a:extLst>
              <a:ext uri="{FF2B5EF4-FFF2-40B4-BE49-F238E27FC236}">
                <a16:creationId xmlns:a16="http://schemas.microsoft.com/office/drawing/2014/main" id="{E475BEEA-6747-4B53-9E32-FAC6B3FA553B}"/>
              </a:ext>
            </a:extLst>
          </p:cNvPr>
          <p:cNvSpPr>
            <a:spLocks noGrp="1"/>
          </p:cNvSpPr>
          <p:nvPr>
            <p:ph type="subTitle" idx="1"/>
          </p:nvPr>
        </p:nvSpPr>
        <p:spPr>
          <a:xfrm>
            <a:off x="638882" y="4631161"/>
            <a:ext cx="3571810" cy="1559327"/>
          </a:xfrm>
        </p:spPr>
        <p:txBody>
          <a:bodyPr>
            <a:normAutofit/>
          </a:bodyPr>
          <a:lstStyle/>
          <a:p>
            <a:pPr algn="l"/>
            <a:r>
              <a:rPr lang="sv-SE" dirty="0"/>
              <a:t>2025 Board </a:t>
            </a:r>
            <a:r>
              <a:rPr lang="sv-SE" dirty="0" err="1"/>
              <a:t>Proposal</a:t>
            </a:r>
            <a:endParaRPr lang="en-US" dirty="0"/>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EC9AF1-FCD6-0A4E-AD81-BF18CDE662F1}"/>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7081320" y="1129197"/>
            <a:ext cx="3344938" cy="328921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5BB3A-97E5-BF7C-D6D9-9916835FEC37}"/>
              </a:ext>
            </a:extLst>
          </p:cNvPr>
          <p:cNvSpPr txBox="1"/>
          <p:nvPr/>
        </p:nvSpPr>
        <p:spPr>
          <a:xfrm>
            <a:off x="4095750" y="174039"/>
            <a:ext cx="7948419" cy="5324535"/>
          </a:xfrm>
          <a:prstGeom prst="rect">
            <a:avLst/>
          </a:prstGeom>
          <a:noFill/>
        </p:spPr>
        <p:txBody>
          <a:bodyPr wrap="square" rtlCol="0">
            <a:spAutoFit/>
          </a:bodyPr>
          <a:lstStyle/>
          <a:p>
            <a:r>
              <a:rPr lang="en-US" sz="1200" b="1" dirty="0"/>
              <a:t>Mission Statement</a:t>
            </a:r>
          </a:p>
          <a:p>
            <a:endParaRPr lang="en-US" sz="1200" b="1" dirty="0"/>
          </a:p>
          <a:p>
            <a:r>
              <a:rPr lang="en-GB" sz="1200" dirty="0"/>
              <a:t>The Swedish Chamber of Commerce in China plays a pivotal role in supporting Swedish businesses in the Chinese market. As a board member, I aim to further enhance the Chamber’s influence through the following focus areas:</a:t>
            </a:r>
          </a:p>
          <a:p>
            <a:endParaRPr lang="en-GB" sz="1200" dirty="0"/>
          </a:p>
          <a:p>
            <a:r>
              <a:rPr lang="en-GB" sz="1200" dirty="0"/>
              <a:t>1. Promote a nuanced and informed perception of China in Sweden</a:t>
            </a:r>
          </a:p>
          <a:p>
            <a:r>
              <a:rPr lang="en-GB" sz="1200" dirty="0"/>
              <a:t>The current debate in Sweden often presents a one-sided view of China. By establishing proactive communication strategies and working closely with Swedish media, I aim to contribute to a more balanced and fact-based discussion, highlighting Swedish companies’ positive experiences and the opportunities available in the Chinese market.</a:t>
            </a:r>
          </a:p>
          <a:p>
            <a:endParaRPr lang="en-GB" sz="1200" dirty="0"/>
          </a:p>
          <a:p>
            <a:r>
              <a:rPr lang="en-GB" sz="1200" dirty="0"/>
              <a:t>2. Strengthen representation of small and medium-sized member companies</a:t>
            </a:r>
          </a:p>
          <a:p>
            <a:r>
              <a:rPr lang="en-GB" sz="1200" dirty="0"/>
              <a:t>The Chamber should serve as an inclusive platform where companies of all sizes feel heard and represented. I intend to implement initiatives that address the unique challenges and needs of smaller enterprises, which may include tailored networking events, mentorship programs, and capacity-building resources.</a:t>
            </a:r>
          </a:p>
          <a:p>
            <a:endParaRPr lang="en-GB" sz="1200" dirty="0"/>
          </a:p>
          <a:p>
            <a:r>
              <a:rPr lang="en-GB" sz="1200" dirty="0"/>
              <a:t>3. Enhance transparency, accountability, and member engagement</a:t>
            </a:r>
          </a:p>
          <a:p>
            <a:r>
              <a:rPr lang="en-GB" sz="1200" dirty="0"/>
              <a:t>By introducing regular updates, open forums, and clear strategic guidelines, I aim to foster a culture of openness within the Chamber. This approach will not only strengthen members’ trust but also encourage active participation and shared ownership in the Chamber’s future.</a:t>
            </a:r>
          </a:p>
          <a:p>
            <a:r>
              <a:rPr lang="en-GB" sz="1200" dirty="0"/>
              <a:t>With 17 years of experience living and working in China, coupled with a proven track record of founding and selling companies in Sweden, Europe, and China, I possess a deep understanding of the dynamic challenges and opportunities that Swedish businesses encounter internationally. My expertise in international business development, strategic communication, and leadership, particularly in my role at </a:t>
            </a:r>
            <a:r>
              <a:rPr lang="en-GB" sz="1200" dirty="0" err="1"/>
              <a:t>Celemi</a:t>
            </a:r>
            <a:r>
              <a:rPr lang="en-GB" sz="1200" dirty="0"/>
              <a:t> APAC &amp; China, equips me with the skills and network necessary to contribute positively to the Chamber’s growth.</a:t>
            </a:r>
          </a:p>
          <a:p>
            <a:r>
              <a:rPr lang="en-GB" sz="1200" dirty="0"/>
              <a:t>I look forward to the opportunity to collaborate with members and the board to further develop the Chamber’s role as a catalyst for successful Swedish-Chinese business relations and to strengthen the dialogue between our nations.</a:t>
            </a:r>
          </a:p>
          <a:p>
            <a:br>
              <a:rPr lang="en-US" sz="1400" b="1" dirty="0"/>
            </a:br>
            <a:endParaRPr lang="en-US" sz="1400" dirty="0"/>
          </a:p>
        </p:txBody>
      </p:sp>
      <p:sp>
        <p:nvSpPr>
          <p:cNvPr id="3" name="Rectangle 2">
            <a:extLst>
              <a:ext uri="{FF2B5EF4-FFF2-40B4-BE49-F238E27FC236}">
                <a16:creationId xmlns:a16="http://schemas.microsoft.com/office/drawing/2014/main" id="{ECE2667D-0C24-678A-B8B4-484331166268}"/>
              </a:ext>
            </a:extLst>
          </p:cNvPr>
          <p:cNvSpPr/>
          <p:nvPr/>
        </p:nvSpPr>
        <p:spPr>
          <a:xfrm>
            <a:off x="2690619" y="3013590"/>
            <a:ext cx="2057400" cy="553998"/>
          </a:xfrm>
          <a:prstGeom prst="rect">
            <a:avLst/>
          </a:prstGeom>
        </p:spPr>
        <p:txBody>
          <a:bodyPr wrap="square">
            <a:spAutoFit/>
          </a:bodyPr>
          <a:lstStyle/>
          <a:p>
            <a:pPr algn="l" rtl="0" fontAlgn="ctr"/>
            <a:r>
              <a:rPr lang="en-GB" sz="1800" b="1" i="0" u="none" strike="noStrike" dirty="0">
                <a:solidFill>
                  <a:srgbClr val="000000"/>
                </a:solidFill>
                <a:effectLst/>
                <a:latin typeface="+mj-lt"/>
              </a:rPr>
              <a:t>Ola </a:t>
            </a:r>
            <a:r>
              <a:rPr lang="en-GB" sz="1800" b="1" i="0" u="none" strike="noStrike" dirty="0" err="1">
                <a:solidFill>
                  <a:srgbClr val="000000"/>
                </a:solidFill>
                <a:effectLst/>
                <a:latin typeface="+mj-lt"/>
              </a:rPr>
              <a:t>Källqvist</a:t>
            </a:r>
            <a:endParaRPr lang="en-GB" sz="1800" b="1" i="0" u="none" strike="noStrike" dirty="0">
              <a:solidFill>
                <a:srgbClr val="000000"/>
              </a:solidFill>
              <a:effectLst/>
              <a:latin typeface="+mj-lt"/>
            </a:endParaRPr>
          </a:p>
          <a:p>
            <a:r>
              <a:rPr lang="en-GB" sz="1200" dirty="0" err="1"/>
              <a:t>Celemi</a:t>
            </a:r>
            <a:r>
              <a:rPr lang="en-GB" sz="1200" dirty="0"/>
              <a:t> APAC</a:t>
            </a:r>
          </a:p>
        </p:txBody>
      </p:sp>
      <p:graphicFrame>
        <p:nvGraphicFramePr>
          <p:cNvPr id="5" name="Table 4">
            <a:extLst>
              <a:ext uri="{FF2B5EF4-FFF2-40B4-BE49-F238E27FC236}">
                <a16:creationId xmlns:a16="http://schemas.microsoft.com/office/drawing/2014/main" id="{571C407E-2EEF-C3F4-552D-8ADD7ED6F4CB}"/>
              </a:ext>
            </a:extLst>
          </p:cNvPr>
          <p:cNvGraphicFramePr>
            <a:graphicFrameLocks noGrp="1"/>
          </p:cNvGraphicFramePr>
          <p:nvPr>
            <p:extLst>
              <p:ext uri="{D42A27DB-BD31-4B8C-83A1-F6EECF244321}">
                <p14:modId xmlns:p14="http://schemas.microsoft.com/office/powerpoint/2010/main" val="1545134051"/>
              </p:ext>
            </p:extLst>
          </p:nvPr>
        </p:nvGraphicFramePr>
        <p:xfrm>
          <a:off x="1871375" y="5644316"/>
          <a:ext cx="6853557" cy="548640"/>
        </p:xfrm>
        <a:graphic>
          <a:graphicData uri="http://schemas.openxmlformats.org/drawingml/2006/table">
            <a:tbl>
              <a:tblPr firstRow="1" bandRow="1">
                <a:tableStyleId>{5C22544A-7EE6-4342-B048-85BDC9FD1C3A}</a:tableStyleId>
              </a:tblPr>
              <a:tblGrid>
                <a:gridCol w="1708051">
                  <a:extLst>
                    <a:ext uri="{9D8B030D-6E8A-4147-A177-3AD203B41FA5}">
                      <a16:colId xmlns:a16="http://schemas.microsoft.com/office/drawing/2014/main" val="20000"/>
                    </a:ext>
                  </a:extLst>
                </a:gridCol>
                <a:gridCol w="3001044">
                  <a:extLst>
                    <a:ext uri="{9D8B030D-6E8A-4147-A177-3AD203B41FA5}">
                      <a16:colId xmlns:a16="http://schemas.microsoft.com/office/drawing/2014/main" val="20001"/>
                    </a:ext>
                  </a:extLst>
                </a:gridCol>
                <a:gridCol w="2144462">
                  <a:extLst>
                    <a:ext uri="{9D8B030D-6E8A-4147-A177-3AD203B41FA5}">
                      <a16:colId xmlns:a16="http://schemas.microsoft.com/office/drawing/2014/main" val="20002"/>
                    </a:ext>
                  </a:extLst>
                </a:gridCol>
              </a:tblGrid>
              <a:tr h="0">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248110">
                <a:tc>
                  <a:txBody>
                    <a:bodyPr/>
                    <a:lstStyle/>
                    <a:p>
                      <a:pPr algn="ctr"/>
                      <a:endParaRPr lang="en-US" sz="1200" dirty="0"/>
                    </a:p>
                  </a:txBody>
                  <a:tcPr>
                    <a:solidFill>
                      <a:srgbClr val="C7D1DD"/>
                    </a:solidFill>
                  </a:tcPr>
                </a:tc>
                <a:tc>
                  <a:txBody>
                    <a:bodyPr/>
                    <a:lstStyle/>
                    <a:p>
                      <a:pPr algn="ctr"/>
                      <a:r>
                        <a:rPr lang="en-US" sz="1200" baseline="0" dirty="0"/>
                        <a:t>Director</a:t>
                      </a:r>
                      <a:endParaRPr lang="en-US" sz="1200" dirty="0"/>
                    </a:p>
                  </a:txBody>
                  <a:tcPr>
                    <a:solidFill>
                      <a:srgbClr val="C7D1DD"/>
                    </a:solidFill>
                  </a:tcPr>
                </a:tc>
                <a:tc>
                  <a:txBody>
                    <a:bodyPr/>
                    <a:lstStyle/>
                    <a:p>
                      <a:pPr algn="ct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101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CD80616-B80C-9E3B-B915-CC13D453FEFB}"/>
              </a:ext>
            </a:extLst>
          </p:cNvPr>
          <p:cNvSpPr txBox="1"/>
          <p:nvPr/>
        </p:nvSpPr>
        <p:spPr>
          <a:xfrm>
            <a:off x="5587899" y="1238525"/>
            <a:ext cx="5276106" cy="2523768"/>
          </a:xfrm>
          <a:prstGeom prst="rect">
            <a:avLst/>
          </a:prstGeom>
          <a:noFill/>
        </p:spPr>
        <p:txBody>
          <a:bodyPr wrap="square" rtlCol="0">
            <a:spAutoFit/>
          </a:bodyPr>
          <a:lstStyle/>
          <a:p>
            <a:r>
              <a:rPr lang="en-US" sz="1200" b="1" dirty="0"/>
              <a:t>Mission Statement</a:t>
            </a:r>
          </a:p>
          <a:p>
            <a:endParaRPr lang="en-US" sz="1200" b="1" dirty="0"/>
          </a:p>
          <a:p>
            <a:r>
              <a:rPr lang="en-GB" sz="1200" dirty="0" err="1"/>
              <a:t>SwedCham’s</a:t>
            </a:r>
            <a:r>
              <a:rPr lang="en-GB" sz="1200" dirty="0"/>
              <a:t> activities should focus on supporting Swedish companies to establish themselves in China, promote Sweden as a targeted country for investors from China, but also and not least to help educate and lobby in Sweden and China regarding true business climate, accurate political situation in both countries and help Swedish companies to understand the necessity of accessing China’s outstanding supply chain and technological capabilities. There is a great potential and opportunities for Swedish companies to establish operations in China which will develop and strengthen their capabilities and help them to become competitive and innovative in cooperation in global markets. </a:t>
            </a:r>
            <a:br>
              <a:rPr lang="en-US" sz="1400" b="1" dirty="0"/>
            </a:br>
            <a:endParaRPr lang="en-US" sz="1400" dirty="0"/>
          </a:p>
        </p:txBody>
      </p:sp>
      <p:pic>
        <p:nvPicPr>
          <p:cNvPr id="13" name="Picture 12">
            <a:extLst>
              <a:ext uri="{FF2B5EF4-FFF2-40B4-BE49-F238E27FC236}">
                <a16:creationId xmlns:a16="http://schemas.microsoft.com/office/drawing/2014/main" id="{048FFD08-1267-6D54-A88C-F8D9A039D6F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99976" y="1238525"/>
            <a:ext cx="1554901" cy="2160000"/>
          </a:xfrm>
          <a:prstGeom prst="rect">
            <a:avLst/>
          </a:prstGeom>
        </p:spPr>
      </p:pic>
      <p:sp>
        <p:nvSpPr>
          <p:cNvPr id="2" name="Rectangle 1">
            <a:extLst>
              <a:ext uri="{FF2B5EF4-FFF2-40B4-BE49-F238E27FC236}">
                <a16:creationId xmlns:a16="http://schemas.microsoft.com/office/drawing/2014/main" id="{A8C728CF-CFF6-C3A7-3EC1-C6128CE7760E}"/>
              </a:ext>
            </a:extLst>
          </p:cNvPr>
          <p:cNvSpPr/>
          <p:nvPr/>
        </p:nvSpPr>
        <p:spPr>
          <a:xfrm>
            <a:off x="3862194" y="2718524"/>
            <a:ext cx="2057400" cy="553998"/>
          </a:xfrm>
          <a:prstGeom prst="rect">
            <a:avLst/>
          </a:prstGeom>
        </p:spPr>
        <p:txBody>
          <a:bodyPr wrap="square">
            <a:spAutoFit/>
          </a:bodyPr>
          <a:lstStyle/>
          <a:p>
            <a:pPr algn="l" rtl="0" fontAlgn="ctr"/>
            <a:r>
              <a:rPr lang="en-GB" sz="1800" b="1" i="0" u="none" strike="noStrike" dirty="0">
                <a:solidFill>
                  <a:srgbClr val="000000"/>
                </a:solidFill>
                <a:effectLst/>
                <a:latin typeface="+mj-lt"/>
              </a:rPr>
              <a:t>Tomas Kuta</a:t>
            </a:r>
          </a:p>
          <a:p>
            <a:pPr algn="l" rtl="0" fontAlgn="ctr"/>
            <a:r>
              <a:rPr lang="en-GB" sz="1200" b="0" i="0" u="none" strike="noStrike" dirty="0">
                <a:solidFill>
                  <a:srgbClr val="000000"/>
                </a:solidFill>
                <a:effectLst/>
              </a:rPr>
              <a:t>Volvo CE</a:t>
            </a:r>
          </a:p>
        </p:txBody>
      </p:sp>
      <p:graphicFrame>
        <p:nvGraphicFramePr>
          <p:cNvPr id="9" name="Table 8">
            <a:extLst>
              <a:ext uri="{FF2B5EF4-FFF2-40B4-BE49-F238E27FC236}">
                <a16:creationId xmlns:a16="http://schemas.microsoft.com/office/drawing/2014/main" id="{269D4606-9D6C-4F1D-5F9A-FA2599D4BE10}"/>
              </a:ext>
            </a:extLst>
          </p:cNvPr>
          <p:cNvGraphicFramePr>
            <a:graphicFrameLocks noGrp="1"/>
          </p:cNvGraphicFramePr>
          <p:nvPr>
            <p:extLst>
              <p:ext uri="{D42A27DB-BD31-4B8C-83A1-F6EECF244321}">
                <p14:modId xmlns:p14="http://schemas.microsoft.com/office/powerpoint/2010/main" val="3330106106"/>
              </p:ext>
            </p:extLst>
          </p:nvPr>
        </p:nvGraphicFramePr>
        <p:xfrm>
          <a:off x="2099976" y="4752521"/>
          <a:ext cx="6853557" cy="548640"/>
        </p:xfrm>
        <a:graphic>
          <a:graphicData uri="http://schemas.openxmlformats.org/drawingml/2006/table">
            <a:tbl>
              <a:tblPr firstRow="1" bandRow="1">
                <a:tableStyleId>{5C22544A-7EE6-4342-B048-85BDC9FD1C3A}</a:tableStyleId>
              </a:tblPr>
              <a:tblGrid>
                <a:gridCol w="1708051">
                  <a:extLst>
                    <a:ext uri="{9D8B030D-6E8A-4147-A177-3AD203B41FA5}">
                      <a16:colId xmlns:a16="http://schemas.microsoft.com/office/drawing/2014/main" val="20000"/>
                    </a:ext>
                  </a:extLst>
                </a:gridCol>
                <a:gridCol w="3001044">
                  <a:extLst>
                    <a:ext uri="{9D8B030D-6E8A-4147-A177-3AD203B41FA5}">
                      <a16:colId xmlns:a16="http://schemas.microsoft.com/office/drawing/2014/main" val="20001"/>
                    </a:ext>
                  </a:extLst>
                </a:gridCol>
                <a:gridCol w="2144462">
                  <a:extLst>
                    <a:ext uri="{9D8B030D-6E8A-4147-A177-3AD203B41FA5}">
                      <a16:colId xmlns:a16="http://schemas.microsoft.com/office/drawing/2014/main" val="20002"/>
                    </a:ext>
                  </a:extLst>
                </a:gridCol>
              </a:tblGrid>
              <a:tr h="0">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248110">
                <a:tc>
                  <a:txBody>
                    <a:bodyPr/>
                    <a:lstStyle/>
                    <a:p>
                      <a:pPr algn="ctr"/>
                      <a:endParaRPr lang="en-US" sz="1200" dirty="0"/>
                    </a:p>
                  </a:txBody>
                  <a:tcPr>
                    <a:solidFill>
                      <a:srgbClr val="C7D1DD"/>
                    </a:solidFill>
                  </a:tcPr>
                </a:tc>
                <a:tc>
                  <a:txBody>
                    <a:bodyPr/>
                    <a:lstStyle/>
                    <a:p>
                      <a:pPr algn="ctr"/>
                      <a:r>
                        <a:rPr lang="en-US" sz="1200" baseline="0" dirty="0"/>
                        <a:t>Director</a:t>
                      </a:r>
                      <a:endParaRPr lang="en-US" sz="1200" dirty="0"/>
                    </a:p>
                  </a:txBody>
                  <a:tcPr>
                    <a:solidFill>
                      <a:srgbClr val="C7D1DD"/>
                    </a:solidFill>
                  </a:tcPr>
                </a:tc>
                <a:tc>
                  <a:txBody>
                    <a:bodyPr/>
                    <a:lstStyle/>
                    <a:p>
                      <a:pPr algn="ct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540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4637D-72E4-B0F4-D946-5A6FF4633A0F}"/>
              </a:ext>
            </a:extLst>
          </p:cNvPr>
          <p:cNvPicPr>
            <a:picLocks noChangeAspect="1"/>
          </p:cNvPicPr>
          <p:nvPr/>
        </p:nvPicPr>
        <p:blipFill>
          <a:blip r:embed="rId2" cstate="screen">
            <a:extLst>
              <a:ext uri="{28A0092B-C50C-407E-A947-70E740481C1C}">
                <a14:useLocalDpi xmlns:a14="http://schemas.microsoft.com/office/drawing/2010/main"/>
              </a:ext>
            </a:extLst>
          </a:blip>
          <a:srcRect l="14007" r="14007"/>
          <a:stretch/>
        </p:blipFill>
        <p:spPr>
          <a:xfrm>
            <a:off x="1994643" y="1492312"/>
            <a:ext cx="1658561" cy="2304000"/>
          </a:xfrm>
          <a:prstGeom prst="rect">
            <a:avLst/>
          </a:prstGeom>
        </p:spPr>
      </p:pic>
      <p:sp>
        <p:nvSpPr>
          <p:cNvPr id="3" name="TextBox 2">
            <a:extLst>
              <a:ext uri="{FF2B5EF4-FFF2-40B4-BE49-F238E27FC236}">
                <a16:creationId xmlns:a16="http://schemas.microsoft.com/office/drawing/2014/main" id="{E057065C-7B71-D56F-392F-E9E1D4165BC4}"/>
              </a:ext>
            </a:extLst>
          </p:cNvPr>
          <p:cNvSpPr txBox="1"/>
          <p:nvPr/>
        </p:nvSpPr>
        <p:spPr>
          <a:xfrm>
            <a:off x="6322670" y="1131902"/>
            <a:ext cx="5685583" cy="3847207"/>
          </a:xfrm>
          <a:prstGeom prst="rect">
            <a:avLst/>
          </a:prstGeom>
          <a:noFill/>
        </p:spPr>
        <p:txBody>
          <a:bodyPr wrap="square" rtlCol="0">
            <a:spAutoFit/>
          </a:bodyPr>
          <a:lstStyle/>
          <a:p>
            <a:r>
              <a:rPr lang="en-US" sz="1200" b="1" dirty="0"/>
              <a:t>Mission Statement</a:t>
            </a:r>
          </a:p>
          <a:p>
            <a:endParaRPr lang="en-US" sz="1200" b="1" dirty="0"/>
          </a:p>
          <a:p>
            <a:r>
              <a:rPr lang="en-GB" sz="1200" dirty="0"/>
              <a:t>My mission is to build up and implement development strategy in China, deliver customer value by developing, offering and delivering the smart assembly solution to Chinese manufacturers, maintain our market leader position in China market through speeding up and scaling up “Local for Local” strategy and digitalization transformation, also to drive future-proof  organization transformation through people and culture initiatives. </a:t>
            </a:r>
          </a:p>
          <a:p>
            <a:r>
              <a:rPr lang="en-GB" sz="1200" dirty="0"/>
              <a:t> </a:t>
            </a:r>
          </a:p>
          <a:p>
            <a:r>
              <a:rPr lang="en-GB" sz="1200" dirty="0"/>
              <a:t>I have been working as </a:t>
            </a:r>
            <a:r>
              <a:rPr lang="en-GB" sz="1200" dirty="0" err="1"/>
              <a:t>SwedCham</a:t>
            </a:r>
            <a:r>
              <a:rPr lang="en-GB" sz="1200" dirty="0"/>
              <a:t> Shanghai Committee members since 2023. I am really happy and feel proud to be part of this great team. I would like to apply for the Ordinary Member of the </a:t>
            </a:r>
            <a:r>
              <a:rPr lang="en-GB" sz="1200" dirty="0" err="1"/>
              <a:t>SwedCham</a:t>
            </a:r>
            <a:r>
              <a:rPr lang="en-GB" sz="1200" dirty="0"/>
              <a:t> Board. I am really looking forward to have the chance to contribute more to </a:t>
            </a:r>
            <a:r>
              <a:rPr lang="en-GB" sz="1200" dirty="0" err="1"/>
              <a:t>SwedCham</a:t>
            </a:r>
            <a:r>
              <a:rPr lang="en-GB" sz="1200" dirty="0"/>
              <a:t> through enhancing the network with members, implementing our strategy with effective and efficient activities, maintaining strong connection with key stakeholders, supporting the member companies to better sharing the best experiences and further developing strong positions in China. I am committed to participating the meetings and activities of </a:t>
            </a:r>
            <a:r>
              <a:rPr lang="en-GB" sz="1200" dirty="0" err="1"/>
              <a:t>SwedCham</a:t>
            </a:r>
            <a:r>
              <a:rPr lang="en-GB" sz="1200" dirty="0"/>
              <a:t> Board.</a:t>
            </a:r>
          </a:p>
          <a:p>
            <a:br>
              <a:rPr lang="en-US" sz="1400" b="1" dirty="0"/>
            </a:br>
            <a:endParaRPr lang="en-US" sz="1400" dirty="0"/>
          </a:p>
        </p:txBody>
      </p:sp>
      <p:sp>
        <p:nvSpPr>
          <p:cNvPr id="4" name="Rectangle 3">
            <a:extLst>
              <a:ext uri="{FF2B5EF4-FFF2-40B4-BE49-F238E27FC236}">
                <a16:creationId xmlns:a16="http://schemas.microsoft.com/office/drawing/2014/main" id="{4D9971F3-2215-6472-8459-A3A9AD591DB3}"/>
              </a:ext>
            </a:extLst>
          </p:cNvPr>
          <p:cNvSpPr/>
          <p:nvPr/>
        </p:nvSpPr>
        <p:spPr>
          <a:xfrm>
            <a:off x="3959237" y="3242314"/>
            <a:ext cx="2057400" cy="553998"/>
          </a:xfrm>
          <a:prstGeom prst="rect">
            <a:avLst/>
          </a:prstGeom>
        </p:spPr>
        <p:txBody>
          <a:bodyPr wrap="square">
            <a:spAutoFit/>
          </a:bodyPr>
          <a:lstStyle/>
          <a:p>
            <a:pPr fontAlgn="ctr"/>
            <a:r>
              <a:rPr lang="en-GB" sz="1800" b="1" i="0" u="none" strike="noStrike" dirty="0">
                <a:solidFill>
                  <a:srgbClr val="000000"/>
                </a:solidFill>
                <a:effectLst/>
                <a:latin typeface="+mj-lt"/>
              </a:rPr>
              <a:t>Justin Zhou</a:t>
            </a:r>
          </a:p>
          <a:p>
            <a:pPr fontAlgn="ctr"/>
            <a:r>
              <a:rPr lang="en-GB" sz="1200" b="0" i="0" u="none" strike="noStrike" dirty="0">
                <a:solidFill>
                  <a:srgbClr val="000000"/>
                </a:solidFill>
                <a:effectLst/>
              </a:rPr>
              <a:t>Atlas Copco Group </a:t>
            </a:r>
            <a:endParaRPr lang="en-GB" sz="1800" b="1" i="0" u="none" strike="noStrike" dirty="0">
              <a:solidFill>
                <a:srgbClr val="000000"/>
              </a:solidFill>
              <a:effectLst/>
              <a:latin typeface="+mj-lt"/>
            </a:endParaRPr>
          </a:p>
        </p:txBody>
      </p:sp>
      <p:graphicFrame>
        <p:nvGraphicFramePr>
          <p:cNvPr id="5" name="Table 4">
            <a:extLst>
              <a:ext uri="{FF2B5EF4-FFF2-40B4-BE49-F238E27FC236}">
                <a16:creationId xmlns:a16="http://schemas.microsoft.com/office/drawing/2014/main" id="{74523C78-8B67-55C7-E0B9-EAE48B634421}"/>
              </a:ext>
            </a:extLst>
          </p:cNvPr>
          <p:cNvGraphicFramePr>
            <a:graphicFrameLocks noGrp="1"/>
          </p:cNvGraphicFramePr>
          <p:nvPr>
            <p:extLst>
              <p:ext uri="{D42A27DB-BD31-4B8C-83A1-F6EECF244321}">
                <p14:modId xmlns:p14="http://schemas.microsoft.com/office/powerpoint/2010/main" val="2680153817"/>
              </p:ext>
            </p:extLst>
          </p:nvPr>
        </p:nvGraphicFramePr>
        <p:xfrm>
          <a:off x="1994643" y="5365688"/>
          <a:ext cx="6853557" cy="548640"/>
        </p:xfrm>
        <a:graphic>
          <a:graphicData uri="http://schemas.openxmlformats.org/drawingml/2006/table">
            <a:tbl>
              <a:tblPr firstRow="1" bandRow="1">
                <a:tableStyleId>{5C22544A-7EE6-4342-B048-85BDC9FD1C3A}</a:tableStyleId>
              </a:tblPr>
              <a:tblGrid>
                <a:gridCol w="1708051">
                  <a:extLst>
                    <a:ext uri="{9D8B030D-6E8A-4147-A177-3AD203B41FA5}">
                      <a16:colId xmlns:a16="http://schemas.microsoft.com/office/drawing/2014/main" val="20000"/>
                    </a:ext>
                  </a:extLst>
                </a:gridCol>
                <a:gridCol w="3001044">
                  <a:extLst>
                    <a:ext uri="{9D8B030D-6E8A-4147-A177-3AD203B41FA5}">
                      <a16:colId xmlns:a16="http://schemas.microsoft.com/office/drawing/2014/main" val="20001"/>
                    </a:ext>
                  </a:extLst>
                </a:gridCol>
                <a:gridCol w="2144462">
                  <a:extLst>
                    <a:ext uri="{9D8B030D-6E8A-4147-A177-3AD203B41FA5}">
                      <a16:colId xmlns:a16="http://schemas.microsoft.com/office/drawing/2014/main" val="20002"/>
                    </a:ext>
                  </a:extLst>
                </a:gridCol>
              </a:tblGrid>
              <a:tr h="0">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248110">
                <a:tc>
                  <a:txBody>
                    <a:bodyPr/>
                    <a:lstStyle/>
                    <a:p>
                      <a:pPr algn="ctr"/>
                      <a:endParaRPr lang="en-US" sz="1200" dirty="0"/>
                    </a:p>
                  </a:txBody>
                  <a:tcPr>
                    <a:solidFill>
                      <a:srgbClr val="C7D1DD"/>
                    </a:solidFill>
                  </a:tcPr>
                </a:tc>
                <a:tc>
                  <a:txBody>
                    <a:bodyPr/>
                    <a:lstStyle/>
                    <a:p>
                      <a:pPr algn="ctr"/>
                      <a:r>
                        <a:rPr lang="en-US" sz="1200" baseline="0" dirty="0"/>
                        <a:t>Director</a:t>
                      </a:r>
                      <a:endParaRPr lang="en-US" sz="1200" dirty="0"/>
                    </a:p>
                  </a:txBody>
                  <a:tcPr>
                    <a:solidFill>
                      <a:srgbClr val="C7D1DD"/>
                    </a:solidFill>
                  </a:tcPr>
                </a:tc>
                <a:tc>
                  <a:txBody>
                    <a:bodyPr/>
                    <a:lstStyle/>
                    <a:p>
                      <a:pPr algn="ct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218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CD80616-B80C-9E3B-B915-CC13D453FEFB}"/>
              </a:ext>
            </a:extLst>
          </p:cNvPr>
          <p:cNvSpPr txBox="1"/>
          <p:nvPr/>
        </p:nvSpPr>
        <p:spPr>
          <a:xfrm>
            <a:off x="6096000" y="1321240"/>
            <a:ext cx="5276106" cy="2339102"/>
          </a:xfrm>
          <a:prstGeom prst="rect">
            <a:avLst/>
          </a:prstGeom>
          <a:noFill/>
        </p:spPr>
        <p:txBody>
          <a:bodyPr wrap="square" rtlCol="0">
            <a:spAutoFit/>
          </a:bodyPr>
          <a:lstStyle/>
          <a:p>
            <a:r>
              <a:rPr lang="en-US" sz="1200" b="1" dirty="0"/>
              <a:t>Mission Statement</a:t>
            </a:r>
          </a:p>
          <a:p>
            <a:endParaRPr lang="en-US" sz="1200" b="1" dirty="0"/>
          </a:p>
          <a:p>
            <a:r>
              <a:rPr lang="en-GB" sz="1200" dirty="0"/>
              <a:t>Representing </a:t>
            </a:r>
            <a:r>
              <a:rPr lang="en-GB" sz="1200" dirty="0" err="1"/>
              <a:t>Kreab</a:t>
            </a:r>
            <a:r>
              <a:rPr lang="en-GB" sz="1200" dirty="0"/>
              <a:t>, Eileen aspires to join the </a:t>
            </a:r>
            <a:r>
              <a:rPr lang="en-GB" sz="1200" dirty="0" err="1"/>
              <a:t>SwedCham</a:t>
            </a:r>
            <a:r>
              <a:rPr lang="en-GB" sz="1200" dirty="0"/>
              <a:t> board to contribute her energy, expertise, and extensive network in support of the chamber’s continued growth and impact. With her deep understanding of the China market and strong connections across industries, she aims to help </a:t>
            </a:r>
            <a:r>
              <a:rPr lang="en-GB" sz="1200" dirty="0" err="1"/>
              <a:t>SwedCham</a:t>
            </a:r>
            <a:r>
              <a:rPr lang="en-GB" sz="1200" dirty="0"/>
              <a:t> further enhance its influence among its members and strengthen its presence in the local business landscape. Through strategic initiatives, meaningful engagements, and knowledge-sharing, she is committed to fostering a more dynamic and value-driven community for </a:t>
            </a:r>
            <a:r>
              <a:rPr lang="en-GB" sz="1200" dirty="0" err="1"/>
              <a:t>SwedCham</a:t>
            </a:r>
            <a:r>
              <a:rPr lang="en-GB" sz="1200" dirty="0"/>
              <a:t> members.</a:t>
            </a:r>
            <a:br>
              <a:rPr lang="en-US" sz="1400" b="1" dirty="0"/>
            </a:br>
            <a:endParaRPr lang="en-US" sz="1400" dirty="0"/>
          </a:p>
        </p:txBody>
      </p:sp>
      <p:sp>
        <p:nvSpPr>
          <p:cNvPr id="2" name="Rectangle 1">
            <a:extLst>
              <a:ext uri="{FF2B5EF4-FFF2-40B4-BE49-F238E27FC236}">
                <a16:creationId xmlns:a16="http://schemas.microsoft.com/office/drawing/2014/main" id="{A8C728CF-CFF6-C3A7-3EC1-C6128CE7760E}"/>
              </a:ext>
            </a:extLst>
          </p:cNvPr>
          <p:cNvSpPr/>
          <p:nvPr/>
        </p:nvSpPr>
        <p:spPr>
          <a:xfrm>
            <a:off x="4038600" y="2827091"/>
            <a:ext cx="2057400" cy="553998"/>
          </a:xfrm>
          <a:prstGeom prst="rect">
            <a:avLst/>
          </a:prstGeom>
        </p:spPr>
        <p:txBody>
          <a:bodyPr wrap="square">
            <a:spAutoFit/>
          </a:bodyPr>
          <a:lstStyle/>
          <a:p>
            <a:pPr algn="l" rtl="0" fontAlgn="ctr"/>
            <a:r>
              <a:rPr lang="en-GB" sz="1800" b="1" i="0" u="none" strike="noStrike" dirty="0">
                <a:solidFill>
                  <a:srgbClr val="000000"/>
                </a:solidFill>
                <a:effectLst/>
                <a:latin typeface="+mj-lt"/>
              </a:rPr>
              <a:t>Eileen Yan</a:t>
            </a:r>
          </a:p>
          <a:p>
            <a:pPr algn="l" rtl="0" fontAlgn="ctr"/>
            <a:r>
              <a:rPr lang="en-GB" sz="1200" b="0" i="0" u="none" strike="noStrike" dirty="0" err="1">
                <a:solidFill>
                  <a:srgbClr val="000000"/>
                </a:solidFill>
                <a:effectLst/>
              </a:rPr>
              <a:t>Kreab</a:t>
            </a:r>
            <a:endParaRPr lang="en-GB" sz="1200" b="0" i="0" u="none" strike="noStrike" dirty="0">
              <a:solidFill>
                <a:srgbClr val="000000"/>
              </a:solidFill>
              <a:effectLst/>
            </a:endParaRPr>
          </a:p>
        </p:txBody>
      </p:sp>
      <p:pic>
        <p:nvPicPr>
          <p:cNvPr id="5" name="Picture 4">
            <a:extLst>
              <a:ext uri="{FF2B5EF4-FFF2-40B4-BE49-F238E27FC236}">
                <a16:creationId xmlns:a16="http://schemas.microsoft.com/office/drawing/2014/main" id="{3A9EA2FE-B8A3-5569-588A-331DE6F41573}"/>
              </a:ext>
            </a:extLst>
          </p:cNvPr>
          <p:cNvPicPr>
            <a:picLocks noChangeAspect="1"/>
          </p:cNvPicPr>
          <p:nvPr/>
        </p:nvPicPr>
        <p:blipFill>
          <a:blip r:embed="rId2"/>
          <a:stretch>
            <a:fillRect/>
          </a:stretch>
        </p:blipFill>
        <p:spPr>
          <a:xfrm>
            <a:off x="2028168" y="1221089"/>
            <a:ext cx="1740838" cy="2160000"/>
          </a:xfrm>
          <a:prstGeom prst="rect">
            <a:avLst/>
          </a:prstGeom>
        </p:spPr>
      </p:pic>
      <p:graphicFrame>
        <p:nvGraphicFramePr>
          <p:cNvPr id="6" name="Table 5">
            <a:extLst>
              <a:ext uri="{FF2B5EF4-FFF2-40B4-BE49-F238E27FC236}">
                <a16:creationId xmlns:a16="http://schemas.microsoft.com/office/drawing/2014/main" id="{8753E0E1-DC01-4191-398D-AB135FEA583D}"/>
              </a:ext>
            </a:extLst>
          </p:cNvPr>
          <p:cNvGraphicFramePr>
            <a:graphicFrameLocks noGrp="1"/>
          </p:cNvGraphicFramePr>
          <p:nvPr>
            <p:extLst>
              <p:ext uri="{D42A27DB-BD31-4B8C-83A1-F6EECF244321}">
                <p14:modId xmlns:p14="http://schemas.microsoft.com/office/powerpoint/2010/main" val="443166851"/>
              </p:ext>
            </p:extLst>
          </p:nvPr>
        </p:nvGraphicFramePr>
        <p:xfrm>
          <a:off x="2028168" y="4556911"/>
          <a:ext cx="6853557" cy="548640"/>
        </p:xfrm>
        <a:graphic>
          <a:graphicData uri="http://schemas.openxmlformats.org/drawingml/2006/table">
            <a:tbl>
              <a:tblPr firstRow="1" bandRow="1">
                <a:tableStyleId>{5C22544A-7EE6-4342-B048-85BDC9FD1C3A}</a:tableStyleId>
              </a:tblPr>
              <a:tblGrid>
                <a:gridCol w="1708051">
                  <a:extLst>
                    <a:ext uri="{9D8B030D-6E8A-4147-A177-3AD203B41FA5}">
                      <a16:colId xmlns:a16="http://schemas.microsoft.com/office/drawing/2014/main" val="20000"/>
                    </a:ext>
                  </a:extLst>
                </a:gridCol>
                <a:gridCol w="3001044">
                  <a:extLst>
                    <a:ext uri="{9D8B030D-6E8A-4147-A177-3AD203B41FA5}">
                      <a16:colId xmlns:a16="http://schemas.microsoft.com/office/drawing/2014/main" val="20001"/>
                    </a:ext>
                  </a:extLst>
                </a:gridCol>
                <a:gridCol w="2144462">
                  <a:extLst>
                    <a:ext uri="{9D8B030D-6E8A-4147-A177-3AD203B41FA5}">
                      <a16:colId xmlns:a16="http://schemas.microsoft.com/office/drawing/2014/main" val="20002"/>
                    </a:ext>
                  </a:extLst>
                </a:gridCol>
              </a:tblGrid>
              <a:tr h="0">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248110">
                <a:tc>
                  <a:txBody>
                    <a:bodyPr/>
                    <a:lstStyle/>
                    <a:p>
                      <a:pPr algn="ctr"/>
                      <a:endParaRPr lang="en-US" sz="1200" dirty="0"/>
                    </a:p>
                  </a:txBody>
                  <a:tcPr>
                    <a:solidFill>
                      <a:srgbClr val="C7D1DD"/>
                    </a:solidFill>
                  </a:tcPr>
                </a:tc>
                <a:tc>
                  <a:txBody>
                    <a:bodyPr/>
                    <a:lstStyle/>
                    <a:p>
                      <a:pPr algn="ctr"/>
                      <a:r>
                        <a:rPr lang="en-US" sz="1200" baseline="0" dirty="0"/>
                        <a:t>Director</a:t>
                      </a:r>
                      <a:endParaRPr lang="en-US" sz="1200" dirty="0"/>
                    </a:p>
                  </a:txBody>
                  <a:tcPr>
                    <a:solidFill>
                      <a:srgbClr val="C7D1DD"/>
                    </a:solidFill>
                  </a:tcPr>
                </a:tc>
                <a:tc>
                  <a:txBody>
                    <a:bodyPr/>
                    <a:lstStyle/>
                    <a:p>
                      <a:pPr algn="ct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067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AI-generated content may be incorrect.">
            <a:extLst>
              <a:ext uri="{FF2B5EF4-FFF2-40B4-BE49-F238E27FC236}">
                <a16:creationId xmlns:a16="http://schemas.microsoft.com/office/drawing/2014/main" id="{106E680A-418C-2081-5B8A-A7B8F3B9C7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28168" y="1167089"/>
            <a:ext cx="1709427" cy="2268000"/>
          </a:xfrm>
          <a:prstGeom prst="rect">
            <a:avLst/>
          </a:prstGeom>
        </p:spPr>
      </p:pic>
      <p:sp>
        <p:nvSpPr>
          <p:cNvPr id="5" name="Rectangle 4">
            <a:extLst>
              <a:ext uri="{FF2B5EF4-FFF2-40B4-BE49-F238E27FC236}">
                <a16:creationId xmlns:a16="http://schemas.microsoft.com/office/drawing/2014/main" id="{E12D2D1C-D39C-6073-CD41-E96251F65DCC}"/>
              </a:ext>
            </a:extLst>
          </p:cNvPr>
          <p:cNvSpPr/>
          <p:nvPr/>
        </p:nvSpPr>
        <p:spPr>
          <a:xfrm>
            <a:off x="3888219" y="2875002"/>
            <a:ext cx="2376681" cy="553998"/>
          </a:xfrm>
          <a:prstGeom prst="rect">
            <a:avLst/>
          </a:prstGeom>
        </p:spPr>
        <p:txBody>
          <a:bodyPr wrap="square">
            <a:spAutoFit/>
          </a:bodyPr>
          <a:lstStyle/>
          <a:p>
            <a:pPr fontAlgn="ctr"/>
            <a:r>
              <a:rPr lang="en-GB" sz="1800" b="1" i="0" u="none" strike="noStrike" dirty="0">
                <a:solidFill>
                  <a:srgbClr val="000000"/>
                </a:solidFill>
                <a:effectLst/>
                <a:latin typeface="+mj-lt"/>
              </a:rPr>
              <a:t>Per Rikard Olsson</a:t>
            </a:r>
          </a:p>
          <a:p>
            <a:pPr fontAlgn="ctr"/>
            <a:r>
              <a:rPr lang="en-GB" sz="1200" b="0" i="0" u="none" strike="noStrike" dirty="0">
                <a:solidFill>
                  <a:srgbClr val="000000"/>
                </a:solidFill>
                <a:effectLst/>
              </a:rPr>
              <a:t>Stena</a:t>
            </a:r>
            <a:endParaRPr lang="en-GB" sz="1800" b="1" i="0" u="none" strike="noStrike" dirty="0">
              <a:solidFill>
                <a:srgbClr val="000000"/>
              </a:solidFill>
              <a:effectLst/>
              <a:latin typeface="+mj-lt"/>
            </a:endParaRPr>
          </a:p>
        </p:txBody>
      </p:sp>
      <p:sp>
        <p:nvSpPr>
          <p:cNvPr id="11" name="TextBox 10">
            <a:extLst>
              <a:ext uri="{FF2B5EF4-FFF2-40B4-BE49-F238E27FC236}">
                <a16:creationId xmlns:a16="http://schemas.microsoft.com/office/drawing/2014/main" id="{54149030-CF24-33BF-FC92-0A0B21305334}"/>
              </a:ext>
            </a:extLst>
          </p:cNvPr>
          <p:cNvSpPr txBox="1"/>
          <p:nvPr/>
        </p:nvSpPr>
        <p:spPr>
          <a:xfrm>
            <a:off x="6415525" y="1248372"/>
            <a:ext cx="5283416" cy="2923877"/>
          </a:xfrm>
          <a:prstGeom prst="rect">
            <a:avLst/>
          </a:prstGeom>
          <a:noFill/>
        </p:spPr>
        <p:txBody>
          <a:bodyPr wrap="square" rtlCol="0">
            <a:spAutoFit/>
          </a:bodyPr>
          <a:lstStyle/>
          <a:p>
            <a:r>
              <a:rPr lang="en-US" sz="1200" b="1" dirty="0"/>
              <a:t>Mission Statement</a:t>
            </a:r>
          </a:p>
          <a:p>
            <a:endParaRPr lang="en-US" sz="1200" dirty="0"/>
          </a:p>
          <a:p>
            <a:r>
              <a:rPr lang="en-GB" sz="1200" dirty="0"/>
              <a:t>As a candidate for the Swedish Chamber of Commerce Board, my mission is to drive sustainable growth, innovation, and collaboration within the business community. I aim to strengthen ties between Swedish and Chinese enterprises, fostering trade, investment, and knowledge exchange. </a:t>
            </a:r>
          </a:p>
          <a:p>
            <a:r>
              <a:rPr lang="en-GB" sz="1200" dirty="0"/>
              <a:t>By leveraging my expertise as Swedish Citizen with more than 15 years living and working in China in Marine and production sector, I will advocate for enhanced collaboration, digital transformation, and ethical business practices. My commitment is to support member companies through strategic networking, mentorship, and impactful initiatives that align with Sweden’s values of inclusivity and sustainability. To develop and contribute positively to </a:t>
            </a:r>
            <a:r>
              <a:rPr lang="en-GB" sz="1200" dirty="0" err="1"/>
              <a:t>SwedCham</a:t>
            </a:r>
            <a:r>
              <a:rPr lang="en-GB" sz="1200" dirty="0"/>
              <a:t> will be a pleasure.</a:t>
            </a:r>
          </a:p>
          <a:p>
            <a:br>
              <a:rPr lang="en-US" sz="1400" b="1" dirty="0"/>
            </a:br>
            <a:endParaRPr lang="en-US" sz="1400" dirty="0"/>
          </a:p>
        </p:txBody>
      </p:sp>
      <p:graphicFrame>
        <p:nvGraphicFramePr>
          <p:cNvPr id="12" name="Table 11">
            <a:extLst>
              <a:ext uri="{FF2B5EF4-FFF2-40B4-BE49-F238E27FC236}">
                <a16:creationId xmlns:a16="http://schemas.microsoft.com/office/drawing/2014/main" id="{2CA0FF9B-E979-0D8A-C4B5-9C347F84CBAD}"/>
              </a:ext>
            </a:extLst>
          </p:cNvPr>
          <p:cNvGraphicFramePr>
            <a:graphicFrameLocks noGrp="1"/>
          </p:cNvGraphicFramePr>
          <p:nvPr>
            <p:extLst>
              <p:ext uri="{D42A27DB-BD31-4B8C-83A1-F6EECF244321}">
                <p14:modId xmlns:p14="http://schemas.microsoft.com/office/powerpoint/2010/main" val="332610776"/>
              </p:ext>
            </p:extLst>
          </p:nvPr>
        </p:nvGraphicFramePr>
        <p:xfrm>
          <a:off x="2028168" y="4556911"/>
          <a:ext cx="6853557" cy="548640"/>
        </p:xfrm>
        <a:graphic>
          <a:graphicData uri="http://schemas.openxmlformats.org/drawingml/2006/table">
            <a:tbl>
              <a:tblPr firstRow="1" bandRow="1">
                <a:tableStyleId>{5C22544A-7EE6-4342-B048-85BDC9FD1C3A}</a:tableStyleId>
              </a:tblPr>
              <a:tblGrid>
                <a:gridCol w="1708051">
                  <a:extLst>
                    <a:ext uri="{9D8B030D-6E8A-4147-A177-3AD203B41FA5}">
                      <a16:colId xmlns:a16="http://schemas.microsoft.com/office/drawing/2014/main" val="20000"/>
                    </a:ext>
                  </a:extLst>
                </a:gridCol>
                <a:gridCol w="3001044">
                  <a:extLst>
                    <a:ext uri="{9D8B030D-6E8A-4147-A177-3AD203B41FA5}">
                      <a16:colId xmlns:a16="http://schemas.microsoft.com/office/drawing/2014/main" val="20001"/>
                    </a:ext>
                  </a:extLst>
                </a:gridCol>
                <a:gridCol w="2144462">
                  <a:extLst>
                    <a:ext uri="{9D8B030D-6E8A-4147-A177-3AD203B41FA5}">
                      <a16:colId xmlns:a16="http://schemas.microsoft.com/office/drawing/2014/main" val="20002"/>
                    </a:ext>
                  </a:extLst>
                </a:gridCol>
              </a:tblGrid>
              <a:tr h="0">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248110">
                <a:tc>
                  <a:txBody>
                    <a:bodyPr/>
                    <a:lstStyle/>
                    <a:p>
                      <a:pPr algn="ctr"/>
                      <a:endParaRPr lang="en-US" sz="1200" dirty="0"/>
                    </a:p>
                  </a:txBody>
                  <a:tcPr>
                    <a:solidFill>
                      <a:srgbClr val="C7D1DD"/>
                    </a:solidFill>
                  </a:tcPr>
                </a:tc>
                <a:tc>
                  <a:txBody>
                    <a:bodyPr/>
                    <a:lstStyle/>
                    <a:p>
                      <a:pPr algn="ctr"/>
                      <a:r>
                        <a:rPr lang="en-US" sz="1200" baseline="0" dirty="0"/>
                        <a:t>Director</a:t>
                      </a:r>
                      <a:endParaRPr lang="en-US" sz="1200" dirty="0"/>
                    </a:p>
                  </a:txBody>
                  <a:tcPr>
                    <a:solidFill>
                      <a:srgbClr val="C7D1DD"/>
                    </a:solidFill>
                  </a:tcPr>
                </a:tc>
                <a:tc>
                  <a:txBody>
                    <a:bodyPr/>
                    <a:lstStyle/>
                    <a:p>
                      <a:pPr algn="ct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390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04E2CFB-5483-11E2-1745-DE679118E28A}"/>
              </a:ext>
            </a:extLst>
          </p:cNvPr>
          <p:cNvGraphicFramePr>
            <a:graphicFrameLocks noGrp="1"/>
          </p:cNvGraphicFramePr>
          <p:nvPr>
            <p:extLst>
              <p:ext uri="{D42A27DB-BD31-4B8C-83A1-F6EECF244321}">
                <p14:modId xmlns:p14="http://schemas.microsoft.com/office/powerpoint/2010/main" val="3290229655"/>
              </p:ext>
            </p:extLst>
          </p:nvPr>
        </p:nvGraphicFramePr>
        <p:xfrm>
          <a:off x="62753" y="80682"/>
          <a:ext cx="12030636" cy="6740906"/>
        </p:xfrm>
        <a:graphic>
          <a:graphicData uri="http://schemas.openxmlformats.org/drawingml/2006/table">
            <a:tbl>
              <a:tblPr/>
              <a:tblGrid>
                <a:gridCol w="2626970">
                  <a:extLst>
                    <a:ext uri="{9D8B030D-6E8A-4147-A177-3AD203B41FA5}">
                      <a16:colId xmlns:a16="http://schemas.microsoft.com/office/drawing/2014/main" val="2033734856"/>
                    </a:ext>
                  </a:extLst>
                </a:gridCol>
                <a:gridCol w="2422157">
                  <a:extLst>
                    <a:ext uri="{9D8B030D-6E8A-4147-A177-3AD203B41FA5}">
                      <a16:colId xmlns:a16="http://schemas.microsoft.com/office/drawing/2014/main" val="2795651161"/>
                    </a:ext>
                  </a:extLst>
                </a:gridCol>
                <a:gridCol w="2003622">
                  <a:extLst>
                    <a:ext uri="{9D8B030D-6E8A-4147-A177-3AD203B41FA5}">
                      <a16:colId xmlns:a16="http://schemas.microsoft.com/office/drawing/2014/main" val="2886671914"/>
                    </a:ext>
                  </a:extLst>
                </a:gridCol>
                <a:gridCol w="1620708">
                  <a:extLst>
                    <a:ext uri="{9D8B030D-6E8A-4147-A177-3AD203B41FA5}">
                      <a16:colId xmlns:a16="http://schemas.microsoft.com/office/drawing/2014/main" val="57799107"/>
                    </a:ext>
                  </a:extLst>
                </a:gridCol>
                <a:gridCol w="1656327">
                  <a:extLst>
                    <a:ext uri="{9D8B030D-6E8A-4147-A177-3AD203B41FA5}">
                      <a16:colId xmlns:a16="http://schemas.microsoft.com/office/drawing/2014/main" val="856605461"/>
                    </a:ext>
                  </a:extLst>
                </a:gridCol>
                <a:gridCol w="1700852">
                  <a:extLst>
                    <a:ext uri="{9D8B030D-6E8A-4147-A177-3AD203B41FA5}">
                      <a16:colId xmlns:a16="http://schemas.microsoft.com/office/drawing/2014/main" val="2428121106"/>
                    </a:ext>
                  </a:extLst>
                </a:gridCol>
              </a:tblGrid>
              <a:tr h="419201">
                <a:tc>
                  <a:txBody>
                    <a:bodyPr/>
                    <a:lstStyle/>
                    <a:p>
                      <a:pPr algn="l" rtl="0" fontAlgn="ctr"/>
                      <a:r>
                        <a:rPr lang="en-GB" sz="2000" b="1" i="0" u="none" strike="noStrike">
                          <a:solidFill>
                            <a:srgbClr val="FFFFFF"/>
                          </a:solidFill>
                          <a:effectLst/>
                          <a:latin typeface="+mj-lt"/>
                        </a:rPr>
                        <a:t>Nominee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5F9A"/>
                    </a:solidFill>
                  </a:tcPr>
                </a:tc>
                <a:tc>
                  <a:txBody>
                    <a:bodyPr/>
                    <a:lstStyle/>
                    <a:p>
                      <a:pPr algn="l" rtl="0" fontAlgn="ctr"/>
                      <a:r>
                        <a:rPr lang="en-GB" sz="2000" b="1" i="0" u="none" strike="noStrike">
                          <a:solidFill>
                            <a:srgbClr val="FFFFFF"/>
                          </a:solidFill>
                          <a:effectLst/>
                          <a:latin typeface="+mj-lt"/>
                        </a:rPr>
                        <a:t>Representing</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5F9A"/>
                    </a:solidFill>
                  </a:tcPr>
                </a:tc>
                <a:tc>
                  <a:txBody>
                    <a:bodyPr/>
                    <a:lstStyle/>
                    <a:p>
                      <a:pPr algn="l" rtl="0" fontAlgn="ctr"/>
                      <a:r>
                        <a:rPr lang="en-GB" sz="2000" b="1" i="0" u="none" strike="noStrike" dirty="0">
                          <a:solidFill>
                            <a:srgbClr val="FFFFFF"/>
                          </a:solidFill>
                          <a:effectLst/>
                          <a:latin typeface="+mj-lt"/>
                        </a:rPr>
                        <a:t>Position</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5F9A"/>
                    </a:solidFill>
                  </a:tcPr>
                </a:tc>
                <a:tc>
                  <a:txBody>
                    <a:bodyPr/>
                    <a:lstStyle/>
                    <a:p>
                      <a:pPr algn="l" rtl="0" fontAlgn="ctr"/>
                      <a:r>
                        <a:rPr lang="en-GB" sz="2000" b="1" i="0" u="none" strike="noStrike">
                          <a:solidFill>
                            <a:srgbClr val="FFFFFF"/>
                          </a:solidFill>
                          <a:effectLst/>
                          <a:latin typeface="+mj-lt"/>
                        </a:rPr>
                        <a:t>Location</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F9A"/>
                    </a:solidFill>
                  </a:tcPr>
                </a:tc>
                <a:tc>
                  <a:txBody>
                    <a:bodyPr/>
                    <a:lstStyle/>
                    <a:p>
                      <a:pPr algn="l" rtl="0" fontAlgn="ctr"/>
                      <a:r>
                        <a:rPr lang="en-GB" sz="2000" b="1" i="0" u="none" strike="noStrike">
                          <a:solidFill>
                            <a:srgbClr val="FFFFFF"/>
                          </a:solidFill>
                          <a:effectLst/>
                          <a:latin typeface="+mj-lt"/>
                        </a:rPr>
                        <a:t>Gender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F9A"/>
                    </a:solidFill>
                  </a:tcPr>
                </a:tc>
                <a:tc>
                  <a:txBody>
                    <a:bodyPr/>
                    <a:lstStyle/>
                    <a:p>
                      <a:pPr algn="l" rtl="0" fontAlgn="ctr"/>
                      <a:r>
                        <a:rPr lang="en-GB" sz="2000" b="1" i="0" u="none" strike="noStrike" dirty="0">
                          <a:solidFill>
                            <a:srgbClr val="FFFFFF"/>
                          </a:solidFill>
                          <a:effectLst/>
                          <a:latin typeface="+mj-lt"/>
                        </a:rPr>
                        <a:t>Industry</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15F9A"/>
                    </a:solidFill>
                  </a:tcPr>
                </a:tc>
                <a:extLst>
                  <a:ext uri="{0D108BD9-81ED-4DB2-BD59-A6C34878D82A}">
                    <a16:rowId xmlns:a16="http://schemas.microsoft.com/office/drawing/2014/main" val="3730562497"/>
                  </a:ext>
                </a:extLst>
              </a:tr>
              <a:tr h="419201">
                <a:tc>
                  <a:txBody>
                    <a:bodyPr/>
                    <a:lstStyle/>
                    <a:p>
                      <a:pPr algn="l" rtl="0" fontAlgn="ctr"/>
                      <a:r>
                        <a:rPr lang="en-GB" sz="1600" b="1" i="0" u="none" strike="noStrike" dirty="0">
                          <a:solidFill>
                            <a:srgbClr val="000000"/>
                          </a:solidFill>
                          <a:effectLst/>
                          <a:latin typeface="+mn-lt"/>
                        </a:rPr>
                        <a:t>Elisabeth Lindström-Dupuy</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dirty="0">
                          <a:solidFill>
                            <a:srgbClr val="000000"/>
                          </a:solidFill>
                          <a:effectLst/>
                          <a:latin typeface="+mn-lt"/>
                        </a:rPr>
                        <a:t>Sandvik</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Chairman</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Beijing</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Female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Industry</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extLst>
                  <a:ext uri="{0D108BD9-81ED-4DB2-BD59-A6C34878D82A}">
                    <a16:rowId xmlns:a16="http://schemas.microsoft.com/office/drawing/2014/main" val="1682389430"/>
                  </a:ext>
                </a:extLst>
              </a:tr>
              <a:tr h="419201">
                <a:tc>
                  <a:txBody>
                    <a:bodyPr/>
                    <a:lstStyle/>
                    <a:p>
                      <a:pPr algn="l" rtl="0" fontAlgn="ctr"/>
                      <a:r>
                        <a:rPr lang="en-GB" sz="1600" b="1" i="0" u="none" strike="noStrike">
                          <a:solidFill>
                            <a:srgbClr val="000000"/>
                          </a:solidFill>
                          <a:effectLst/>
                          <a:latin typeface="+mn-lt"/>
                        </a:rPr>
                        <a:t>Joakim Diamant</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Scania</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Vice Chair (Beijing)</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Beijing</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Industry</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extLst>
                  <a:ext uri="{0D108BD9-81ED-4DB2-BD59-A6C34878D82A}">
                    <a16:rowId xmlns:a16="http://schemas.microsoft.com/office/drawing/2014/main" val="3441806751"/>
                  </a:ext>
                </a:extLst>
              </a:tr>
              <a:tr h="419201">
                <a:tc>
                  <a:txBody>
                    <a:bodyPr/>
                    <a:lstStyle/>
                    <a:p>
                      <a:pPr algn="l" rtl="0" fontAlgn="ctr"/>
                      <a:r>
                        <a:rPr lang="en-GB" sz="1600" b="1" i="0" u="none" strike="noStrike">
                          <a:solidFill>
                            <a:srgbClr val="000000"/>
                          </a:solidFill>
                          <a:effectLst/>
                          <a:latin typeface="+mn-lt"/>
                        </a:rPr>
                        <a:t>Tony Wang </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Nordic Match</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Vice Chair (Shanghai)</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Shanghai</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Service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extLst>
                  <a:ext uri="{0D108BD9-81ED-4DB2-BD59-A6C34878D82A}">
                    <a16:rowId xmlns:a16="http://schemas.microsoft.com/office/drawing/2014/main" val="1738710956"/>
                  </a:ext>
                </a:extLst>
              </a:tr>
              <a:tr h="419201">
                <a:tc>
                  <a:txBody>
                    <a:bodyPr/>
                    <a:lstStyle/>
                    <a:p>
                      <a:pPr algn="l" rtl="0" fontAlgn="ctr"/>
                      <a:r>
                        <a:rPr lang="en-GB" sz="1600" b="1" i="0" u="none" strike="noStrike">
                          <a:solidFill>
                            <a:srgbClr val="000000"/>
                          </a:solidFill>
                          <a:effectLst/>
                          <a:latin typeface="+mn-lt"/>
                        </a:rPr>
                        <a:t>Johan Annell </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ARC</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Treasurer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Beijing</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Service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extLst>
                  <a:ext uri="{0D108BD9-81ED-4DB2-BD59-A6C34878D82A}">
                    <a16:rowId xmlns:a16="http://schemas.microsoft.com/office/drawing/2014/main" val="2168582682"/>
                  </a:ext>
                </a:extLst>
              </a:tr>
              <a:tr h="419201">
                <a:tc>
                  <a:txBody>
                    <a:bodyPr/>
                    <a:lstStyle/>
                    <a:p>
                      <a:pPr algn="l" rtl="0" fontAlgn="ctr"/>
                      <a:r>
                        <a:rPr lang="en-GB" sz="1600" b="1" i="0" u="none" strike="noStrike" dirty="0">
                          <a:solidFill>
                            <a:srgbClr val="000000"/>
                          </a:solidFill>
                          <a:effectLst/>
                          <a:latin typeface="+mn-lt"/>
                        </a:rPr>
                        <a:t>Thomas Zhao</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SKF</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Director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Shanghai</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Industry</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extLst>
                  <a:ext uri="{0D108BD9-81ED-4DB2-BD59-A6C34878D82A}">
                    <a16:rowId xmlns:a16="http://schemas.microsoft.com/office/drawing/2014/main" val="3502040516"/>
                  </a:ext>
                </a:extLst>
              </a:tr>
              <a:tr h="419201">
                <a:tc>
                  <a:txBody>
                    <a:bodyPr/>
                    <a:lstStyle/>
                    <a:p>
                      <a:pPr algn="l" rtl="0" fontAlgn="ctr"/>
                      <a:r>
                        <a:rPr lang="en-GB" sz="1600" b="1" i="0" u="none" strike="noStrike">
                          <a:solidFill>
                            <a:srgbClr val="000000"/>
                          </a:solidFill>
                          <a:effectLst/>
                          <a:latin typeface="+mn-lt"/>
                        </a:rPr>
                        <a:t>Michel Qin Zhao</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dirty="0">
                          <a:solidFill>
                            <a:srgbClr val="000000"/>
                          </a:solidFill>
                          <a:effectLst/>
                          <a:latin typeface="+mn-lt"/>
                        </a:rPr>
                        <a:t>Volvo Cars</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Director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Shanghai</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Female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Industry</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extLst>
                  <a:ext uri="{0D108BD9-81ED-4DB2-BD59-A6C34878D82A}">
                    <a16:rowId xmlns:a16="http://schemas.microsoft.com/office/drawing/2014/main" val="995528579"/>
                  </a:ext>
                </a:extLst>
              </a:tr>
              <a:tr h="419201">
                <a:tc>
                  <a:txBody>
                    <a:bodyPr/>
                    <a:lstStyle/>
                    <a:p>
                      <a:pPr algn="l" rtl="0" fontAlgn="ctr"/>
                      <a:r>
                        <a:rPr lang="en-GB" sz="1600" b="1" i="0" u="none" strike="noStrike">
                          <a:solidFill>
                            <a:srgbClr val="000000"/>
                          </a:solidFill>
                          <a:effectLst/>
                          <a:latin typeface="+mn-lt"/>
                        </a:rPr>
                        <a:t>Hui Chen</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IKEA Supply Area East Asia</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Director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Shanghai</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Female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Retail</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extLst>
                  <a:ext uri="{0D108BD9-81ED-4DB2-BD59-A6C34878D82A}">
                    <a16:rowId xmlns:a16="http://schemas.microsoft.com/office/drawing/2014/main" val="4269938563"/>
                  </a:ext>
                </a:extLst>
              </a:tr>
              <a:tr h="419201">
                <a:tc>
                  <a:txBody>
                    <a:bodyPr/>
                    <a:lstStyle/>
                    <a:p>
                      <a:pPr algn="l" rtl="0" fontAlgn="ctr"/>
                      <a:r>
                        <a:rPr lang="en-GB" sz="1600" b="1" i="0" u="none" strike="noStrike">
                          <a:solidFill>
                            <a:srgbClr val="000000"/>
                          </a:solidFill>
                          <a:effectLst/>
                          <a:latin typeface="+mn-lt"/>
                        </a:rPr>
                        <a:t>Ola Källqvist</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Celemi APAC</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Director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dirty="0">
                          <a:solidFill>
                            <a:srgbClr val="000000"/>
                          </a:solidFill>
                          <a:effectLst/>
                          <a:latin typeface="+mn-lt"/>
                        </a:rPr>
                        <a:t>Shanghai</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Service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D1DD"/>
                    </a:solidFill>
                  </a:tcPr>
                </a:tc>
                <a:extLst>
                  <a:ext uri="{0D108BD9-81ED-4DB2-BD59-A6C34878D82A}">
                    <a16:rowId xmlns:a16="http://schemas.microsoft.com/office/drawing/2014/main" val="338087421"/>
                  </a:ext>
                </a:extLst>
              </a:tr>
              <a:tr h="419201">
                <a:tc>
                  <a:txBody>
                    <a:bodyPr/>
                    <a:lstStyle/>
                    <a:p>
                      <a:pPr algn="l" rtl="0" fontAlgn="ctr"/>
                      <a:r>
                        <a:rPr lang="en-GB" sz="1600" b="1" i="0" u="none" strike="noStrike">
                          <a:solidFill>
                            <a:srgbClr val="000000"/>
                          </a:solidFill>
                          <a:effectLst/>
                          <a:latin typeface="+mn-lt"/>
                        </a:rPr>
                        <a:t>Tomas Kuta</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Volvo CE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Director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Shanghai</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Industry</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extLst>
                  <a:ext uri="{0D108BD9-81ED-4DB2-BD59-A6C34878D82A}">
                    <a16:rowId xmlns:a16="http://schemas.microsoft.com/office/drawing/2014/main" val="3338602728"/>
                  </a:ext>
                </a:extLst>
              </a:tr>
              <a:tr h="419201">
                <a:tc>
                  <a:txBody>
                    <a:bodyPr/>
                    <a:lstStyle/>
                    <a:p>
                      <a:pPr algn="l" rtl="0" fontAlgn="ctr"/>
                      <a:r>
                        <a:rPr lang="en-GB" sz="1600" b="1" i="0" u="none" strike="noStrike">
                          <a:solidFill>
                            <a:srgbClr val="000000"/>
                          </a:solidFill>
                          <a:effectLst/>
                          <a:latin typeface="+mn-lt"/>
                        </a:rPr>
                        <a:t>Justin Zhou</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Atlas Copco Group </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Director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Shanghai</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Industry</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extLst>
                  <a:ext uri="{0D108BD9-81ED-4DB2-BD59-A6C34878D82A}">
                    <a16:rowId xmlns:a16="http://schemas.microsoft.com/office/drawing/2014/main" val="4097321190"/>
                  </a:ext>
                </a:extLst>
              </a:tr>
              <a:tr h="419201">
                <a:tc>
                  <a:txBody>
                    <a:bodyPr/>
                    <a:lstStyle/>
                    <a:p>
                      <a:pPr algn="l" rtl="0" fontAlgn="ctr"/>
                      <a:r>
                        <a:rPr lang="en-GB" sz="1600" b="1" i="0" u="none" strike="noStrike">
                          <a:solidFill>
                            <a:srgbClr val="000000"/>
                          </a:solidFill>
                          <a:effectLst/>
                          <a:latin typeface="+mn-lt"/>
                        </a:rPr>
                        <a:t>Eileen Yan</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Kreab</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Director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Beijing</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Female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Service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extLst>
                  <a:ext uri="{0D108BD9-81ED-4DB2-BD59-A6C34878D82A}">
                    <a16:rowId xmlns:a16="http://schemas.microsoft.com/office/drawing/2014/main" val="2698431786"/>
                  </a:ext>
                </a:extLst>
              </a:tr>
              <a:tr h="486569">
                <a:tc>
                  <a:txBody>
                    <a:bodyPr/>
                    <a:lstStyle/>
                    <a:p>
                      <a:pPr algn="l" rtl="0" fontAlgn="ctr"/>
                      <a:r>
                        <a:rPr lang="en-GB" sz="1600" b="1" i="0" u="none" strike="noStrike">
                          <a:solidFill>
                            <a:srgbClr val="000000"/>
                          </a:solidFill>
                          <a:effectLst/>
                          <a:latin typeface="+mn-lt"/>
                        </a:rPr>
                        <a:t>Per Rikard Olsson</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dirty="0">
                          <a:solidFill>
                            <a:srgbClr val="000000"/>
                          </a:solidFill>
                          <a:effectLst/>
                          <a:latin typeface="+mn-lt"/>
                        </a:rPr>
                        <a:t>Stena</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Director</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Weihai (Beijing)</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Male</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tc>
                  <a:txBody>
                    <a:bodyPr/>
                    <a:lstStyle/>
                    <a:p>
                      <a:pPr algn="l" rtl="0" fontAlgn="ctr"/>
                      <a:r>
                        <a:rPr lang="en-GB" sz="1600" b="0" i="0" u="none" strike="noStrike">
                          <a:solidFill>
                            <a:srgbClr val="000000"/>
                          </a:solidFill>
                          <a:effectLst/>
                          <a:latin typeface="+mn-lt"/>
                        </a:rPr>
                        <a:t>Shipping</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D1DD"/>
                    </a:solidFill>
                  </a:tcPr>
                </a:tc>
                <a:extLst>
                  <a:ext uri="{0D108BD9-81ED-4DB2-BD59-A6C34878D82A}">
                    <a16:rowId xmlns:a16="http://schemas.microsoft.com/office/drawing/2014/main" val="968205476"/>
                  </a:ext>
                </a:extLst>
              </a:tr>
              <a:tr h="1209418">
                <a:tc>
                  <a:txBody>
                    <a:bodyPr/>
                    <a:lstStyle/>
                    <a:p>
                      <a:pPr algn="l" rtl="0" fontAlgn="ctr"/>
                      <a:r>
                        <a:rPr lang="en-GB" sz="1600" b="1" i="0" u="none" strike="noStrike">
                          <a:solidFill>
                            <a:srgbClr val="000000"/>
                          </a:solidFill>
                          <a:effectLst/>
                          <a:latin typeface="+mn-lt"/>
                        </a:rPr>
                        <a:t> </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dirty="0">
                          <a:solidFill>
                            <a:srgbClr val="000000"/>
                          </a:solidFill>
                          <a:effectLst/>
                          <a:latin typeface="+mn-lt"/>
                        </a:rPr>
                        <a:t> </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4 Office Bearers</a:t>
                      </a:r>
                      <a:br>
                        <a:rPr lang="en-GB" sz="1600" b="0" i="0" u="none" strike="noStrike">
                          <a:solidFill>
                            <a:srgbClr val="000000"/>
                          </a:solidFill>
                          <a:effectLst/>
                          <a:latin typeface="+mn-lt"/>
                        </a:rPr>
                      </a:br>
                      <a:r>
                        <a:rPr lang="en-GB" sz="1600" b="0" i="0" u="none" strike="noStrike">
                          <a:solidFill>
                            <a:srgbClr val="000000"/>
                          </a:solidFill>
                          <a:effectLst/>
                          <a:latin typeface="+mn-lt"/>
                        </a:rPr>
                        <a:t>8 Directors</a:t>
                      </a:r>
                      <a:br>
                        <a:rPr lang="en-GB" sz="1600" b="0" i="0" u="none" strike="noStrike">
                          <a:solidFill>
                            <a:srgbClr val="000000"/>
                          </a:solidFill>
                          <a:effectLst/>
                          <a:latin typeface="+mn-lt"/>
                        </a:rPr>
                      </a:br>
                      <a:r>
                        <a:rPr lang="en-GB" sz="1600" b="0" i="0" u="none" strike="noStrike">
                          <a:solidFill>
                            <a:srgbClr val="000000"/>
                          </a:solidFill>
                          <a:effectLst/>
                          <a:latin typeface="+mn-lt"/>
                        </a:rPr>
                        <a:t>//12</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7 Shanghai</a:t>
                      </a:r>
                      <a:br>
                        <a:rPr lang="en-GB" sz="1600" b="0" i="0" u="none" strike="noStrike">
                          <a:solidFill>
                            <a:srgbClr val="000000"/>
                          </a:solidFill>
                          <a:effectLst/>
                          <a:latin typeface="+mn-lt"/>
                        </a:rPr>
                      </a:br>
                      <a:r>
                        <a:rPr lang="en-GB" sz="1600" b="0" i="0" u="none" strike="noStrike">
                          <a:solidFill>
                            <a:srgbClr val="000000"/>
                          </a:solidFill>
                          <a:effectLst/>
                          <a:latin typeface="+mn-lt"/>
                        </a:rPr>
                        <a:t>5 Beijing</a:t>
                      </a:r>
                      <a:br>
                        <a:rPr lang="en-GB" sz="1600" b="0" i="0" u="none" strike="noStrike">
                          <a:solidFill>
                            <a:srgbClr val="000000"/>
                          </a:solidFill>
                          <a:effectLst/>
                          <a:latin typeface="+mn-lt"/>
                        </a:rPr>
                      </a:br>
                      <a:r>
                        <a:rPr lang="en-GB" sz="1600" b="0" i="0" u="none" strike="noStrike">
                          <a:solidFill>
                            <a:srgbClr val="000000"/>
                          </a:solidFill>
                          <a:effectLst/>
                          <a:latin typeface="+mn-lt"/>
                        </a:rPr>
                        <a:t>//12</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a:solidFill>
                            <a:srgbClr val="000000"/>
                          </a:solidFill>
                          <a:effectLst/>
                          <a:latin typeface="+mn-lt"/>
                        </a:rPr>
                        <a:t>4 Female</a:t>
                      </a:r>
                      <a:br>
                        <a:rPr lang="en-GB" sz="1600" b="0" i="0" u="none" strike="noStrike">
                          <a:solidFill>
                            <a:srgbClr val="000000"/>
                          </a:solidFill>
                          <a:effectLst/>
                          <a:latin typeface="+mn-lt"/>
                        </a:rPr>
                      </a:br>
                      <a:r>
                        <a:rPr lang="en-GB" sz="1600" b="0" i="0" u="none" strike="noStrike">
                          <a:solidFill>
                            <a:srgbClr val="000000"/>
                          </a:solidFill>
                          <a:effectLst/>
                          <a:latin typeface="+mn-lt"/>
                        </a:rPr>
                        <a:t>8 Male</a:t>
                      </a:r>
                      <a:br>
                        <a:rPr lang="en-GB" sz="1600" b="0" i="0" u="none" strike="noStrike">
                          <a:solidFill>
                            <a:srgbClr val="000000"/>
                          </a:solidFill>
                          <a:effectLst/>
                          <a:latin typeface="+mn-lt"/>
                        </a:rPr>
                      </a:br>
                      <a:r>
                        <a:rPr lang="en-GB" sz="1600" b="0" i="0" u="none" strike="noStrike">
                          <a:solidFill>
                            <a:srgbClr val="000000"/>
                          </a:solidFill>
                          <a:effectLst/>
                          <a:latin typeface="+mn-lt"/>
                        </a:rPr>
                        <a:t>//12</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tc>
                  <a:txBody>
                    <a:bodyPr/>
                    <a:lstStyle/>
                    <a:p>
                      <a:pPr algn="l" rtl="0" fontAlgn="ctr"/>
                      <a:r>
                        <a:rPr lang="en-GB" sz="1600" b="0" i="0" u="none" strike="noStrike" dirty="0">
                          <a:solidFill>
                            <a:srgbClr val="000000"/>
                          </a:solidFill>
                          <a:effectLst/>
                          <a:latin typeface="+mn-lt"/>
                        </a:rPr>
                        <a:t>4 Service</a:t>
                      </a:r>
                      <a:br>
                        <a:rPr lang="en-GB" sz="1600" b="0" i="0" u="none" strike="noStrike" dirty="0">
                          <a:solidFill>
                            <a:srgbClr val="000000"/>
                          </a:solidFill>
                          <a:effectLst/>
                          <a:latin typeface="+mn-lt"/>
                        </a:rPr>
                      </a:br>
                      <a:r>
                        <a:rPr lang="en-GB" sz="1600" b="0" i="0" u="none" strike="noStrike" dirty="0">
                          <a:solidFill>
                            <a:srgbClr val="000000"/>
                          </a:solidFill>
                          <a:effectLst/>
                          <a:latin typeface="+mn-lt"/>
                        </a:rPr>
                        <a:t>6 Industry</a:t>
                      </a:r>
                      <a:br>
                        <a:rPr lang="en-GB" sz="1600" b="0" i="0" u="none" strike="noStrike" dirty="0">
                          <a:solidFill>
                            <a:srgbClr val="000000"/>
                          </a:solidFill>
                          <a:effectLst/>
                          <a:latin typeface="+mn-lt"/>
                        </a:rPr>
                      </a:br>
                      <a:r>
                        <a:rPr lang="en-GB" sz="1600" b="0" i="0" u="none" strike="noStrike" dirty="0">
                          <a:solidFill>
                            <a:srgbClr val="000000"/>
                          </a:solidFill>
                          <a:effectLst/>
                          <a:latin typeface="+mn-lt"/>
                        </a:rPr>
                        <a:t>1 Shipping</a:t>
                      </a:r>
                      <a:br>
                        <a:rPr lang="en-GB" sz="1600" b="0" i="0" u="none" strike="noStrike" dirty="0">
                          <a:solidFill>
                            <a:srgbClr val="000000"/>
                          </a:solidFill>
                          <a:effectLst/>
                          <a:latin typeface="+mn-lt"/>
                        </a:rPr>
                      </a:br>
                      <a:r>
                        <a:rPr lang="en-GB" sz="1600" b="0" i="0" u="none" strike="noStrike" dirty="0">
                          <a:solidFill>
                            <a:srgbClr val="000000"/>
                          </a:solidFill>
                          <a:effectLst/>
                          <a:latin typeface="+mn-lt"/>
                        </a:rPr>
                        <a:t>1 Retail</a:t>
                      </a:r>
                      <a:br>
                        <a:rPr lang="en-GB" sz="1600" b="0" i="0" u="none" strike="noStrike" dirty="0">
                          <a:solidFill>
                            <a:srgbClr val="000000"/>
                          </a:solidFill>
                          <a:effectLst/>
                          <a:latin typeface="+mn-lt"/>
                        </a:rPr>
                      </a:br>
                      <a:r>
                        <a:rPr lang="en-GB" sz="1600" b="0" i="0" u="none" strike="noStrike" dirty="0">
                          <a:solidFill>
                            <a:srgbClr val="000000"/>
                          </a:solidFill>
                          <a:effectLst/>
                          <a:latin typeface="+mn-lt"/>
                        </a:rPr>
                        <a:t>//12</a:t>
                      </a:r>
                    </a:p>
                  </a:txBody>
                  <a:tcPr marL="4725" marR="4725" marT="47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8ED"/>
                    </a:solidFill>
                  </a:tcPr>
                </a:tc>
                <a:extLst>
                  <a:ext uri="{0D108BD9-81ED-4DB2-BD59-A6C34878D82A}">
                    <a16:rowId xmlns:a16="http://schemas.microsoft.com/office/drawing/2014/main" val="958323076"/>
                  </a:ext>
                </a:extLst>
              </a:tr>
            </a:tbl>
          </a:graphicData>
        </a:graphic>
      </p:graphicFrame>
    </p:spTree>
    <p:extLst>
      <p:ext uri="{BB962C8B-B14F-4D97-AF65-F5344CB8AC3E}">
        <p14:creationId xmlns:p14="http://schemas.microsoft.com/office/powerpoint/2010/main" val="165786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56010-4E1F-CDF7-6E1A-6617898EF080}"/>
              </a:ext>
            </a:extLst>
          </p:cNvPr>
          <p:cNvSpPr txBox="1"/>
          <p:nvPr/>
        </p:nvSpPr>
        <p:spPr>
          <a:xfrm>
            <a:off x="4588873" y="1046632"/>
            <a:ext cx="7262469" cy="2523768"/>
          </a:xfrm>
          <a:prstGeom prst="rect">
            <a:avLst/>
          </a:prstGeom>
          <a:noFill/>
        </p:spPr>
        <p:txBody>
          <a:bodyPr wrap="square" rtlCol="0">
            <a:spAutoFit/>
          </a:bodyPr>
          <a:lstStyle/>
          <a:p>
            <a:endParaRPr lang="en-US" sz="1200" b="1" dirty="0"/>
          </a:p>
          <a:p>
            <a:r>
              <a:rPr lang="en-US" sz="1200" b="1" dirty="0"/>
              <a:t>Mission Statement</a:t>
            </a:r>
          </a:p>
          <a:p>
            <a:endParaRPr lang="en-US" sz="1200" b="1" dirty="0"/>
          </a:p>
          <a:p>
            <a:r>
              <a:rPr lang="en-GB" sz="1200" dirty="0">
                <a:solidFill>
                  <a:srgbClr val="000000"/>
                </a:solidFill>
                <a:effectLst/>
                <a:ea typeface="Times New Roman" panose="02020603050405020304" pitchFamily="18" charset="0"/>
                <a:cs typeface="Aptos" panose="020B0004020202020204" pitchFamily="34" charset="0"/>
              </a:rPr>
              <a:t>As the chairman of the Swedish Chamber of Commerce in China, I will give my full support to the GM and her team, to reach their goals and visions. Through building bridges between both countries and companies, I want to contribute to a better understanding of business challenges and opportunities, helping Swedish companies to expand and succeed in China. I believe in collaboration as a pillar for both growth and innovation, hence my trust that the Swedish Chamber of Commerce in China can support member companies to a sustainable and continued development, in facilitating exchange between member companies, aiming to learn from each other. With my many years in China and extensive experience in the manufacturing industries, I believe and hope that the board members and I can fill the role of a sounding board to the GM and her team.</a:t>
            </a:r>
            <a:br>
              <a:rPr lang="en-US" sz="1400" b="1" dirty="0"/>
            </a:br>
            <a:endParaRPr lang="en-US" sz="1400" dirty="0"/>
          </a:p>
        </p:txBody>
      </p:sp>
      <p:sp>
        <p:nvSpPr>
          <p:cNvPr id="5" name="Rectangle 4">
            <a:extLst>
              <a:ext uri="{FF2B5EF4-FFF2-40B4-BE49-F238E27FC236}">
                <a16:creationId xmlns:a16="http://schemas.microsoft.com/office/drawing/2014/main" id="{E7E03888-154A-7243-78D0-548F1C2EF887}"/>
              </a:ext>
            </a:extLst>
          </p:cNvPr>
          <p:cNvSpPr/>
          <p:nvPr/>
        </p:nvSpPr>
        <p:spPr>
          <a:xfrm>
            <a:off x="1626037" y="3613666"/>
            <a:ext cx="3315885" cy="1015663"/>
          </a:xfrm>
          <a:prstGeom prst="rect">
            <a:avLst/>
          </a:prstGeom>
        </p:spPr>
        <p:txBody>
          <a:bodyPr wrap="square">
            <a:spAutoFit/>
          </a:bodyPr>
          <a:lstStyle/>
          <a:p>
            <a:pPr algn="l" rtl="0" fontAlgn="ctr"/>
            <a:r>
              <a:rPr lang="en-GB" sz="1800" b="1" i="0" u="none" strike="noStrike" dirty="0">
                <a:solidFill>
                  <a:srgbClr val="000000"/>
                </a:solidFill>
                <a:effectLst/>
                <a:latin typeface="+mn-lt"/>
              </a:rPr>
              <a:t>Elisabeth Lindström-Dupuy</a:t>
            </a:r>
          </a:p>
          <a:p>
            <a:pPr fontAlgn="ctr"/>
            <a:r>
              <a:rPr lang="en-GB" sz="1200" b="0" i="0" u="none" strike="noStrike" dirty="0">
                <a:solidFill>
                  <a:srgbClr val="000000"/>
                </a:solidFill>
                <a:effectLst/>
              </a:rPr>
              <a:t>S</a:t>
            </a:r>
            <a:r>
              <a:rPr lang="en-US" altLang="zh-CN" sz="1200" b="0" i="0" u="none" strike="noStrike" dirty="0" err="1">
                <a:solidFill>
                  <a:srgbClr val="000000"/>
                </a:solidFill>
                <a:effectLst/>
              </a:rPr>
              <a:t>andvik</a:t>
            </a:r>
            <a:endParaRPr lang="en-GB" sz="1200" b="0" i="0" u="none" strike="noStrike" dirty="0">
              <a:solidFill>
                <a:srgbClr val="000000"/>
              </a:solidFill>
              <a:effectLst/>
            </a:endParaRPr>
          </a:p>
          <a:p>
            <a:endParaRPr lang="en-US" sz="1200" dirty="0"/>
          </a:p>
          <a:p>
            <a:endParaRPr lang="en-US" dirty="0"/>
          </a:p>
        </p:txBody>
      </p:sp>
      <p:graphicFrame>
        <p:nvGraphicFramePr>
          <p:cNvPr id="6" name="Table 5">
            <a:extLst>
              <a:ext uri="{FF2B5EF4-FFF2-40B4-BE49-F238E27FC236}">
                <a16:creationId xmlns:a16="http://schemas.microsoft.com/office/drawing/2014/main" id="{E7731821-5585-AE9F-1545-82E0DAC57E67}"/>
              </a:ext>
            </a:extLst>
          </p:cNvPr>
          <p:cNvGraphicFramePr>
            <a:graphicFrameLocks noGrp="1"/>
          </p:cNvGraphicFramePr>
          <p:nvPr>
            <p:extLst>
              <p:ext uri="{D42A27DB-BD31-4B8C-83A1-F6EECF244321}">
                <p14:modId xmlns:p14="http://schemas.microsoft.com/office/powerpoint/2010/main" val="2923833434"/>
              </p:ext>
            </p:extLst>
          </p:nvPr>
        </p:nvGraphicFramePr>
        <p:xfrm>
          <a:off x="1626037" y="4687213"/>
          <a:ext cx="8429561" cy="695261"/>
        </p:xfrm>
        <a:graphic>
          <a:graphicData uri="http://schemas.openxmlformats.org/drawingml/2006/table">
            <a:tbl>
              <a:tblPr firstRow="1" bandRow="1">
                <a:tableStyleId>{5C22544A-7EE6-4342-B048-85BDC9FD1C3A}</a:tableStyleId>
              </a:tblPr>
              <a:tblGrid>
                <a:gridCol w="2001849">
                  <a:extLst>
                    <a:ext uri="{9D8B030D-6E8A-4147-A177-3AD203B41FA5}">
                      <a16:colId xmlns:a16="http://schemas.microsoft.com/office/drawing/2014/main" val="20000"/>
                    </a:ext>
                  </a:extLst>
                </a:gridCol>
                <a:gridCol w="4660167">
                  <a:extLst>
                    <a:ext uri="{9D8B030D-6E8A-4147-A177-3AD203B41FA5}">
                      <a16:colId xmlns:a16="http://schemas.microsoft.com/office/drawing/2014/main" val="20001"/>
                    </a:ext>
                  </a:extLst>
                </a:gridCol>
                <a:gridCol w="1767545">
                  <a:extLst>
                    <a:ext uri="{9D8B030D-6E8A-4147-A177-3AD203B41FA5}">
                      <a16:colId xmlns:a16="http://schemas.microsoft.com/office/drawing/2014/main" val="20002"/>
                    </a:ext>
                  </a:extLst>
                </a:gridCol>
              </a:tblGrid>
              <a:tr h="344970">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dirty="0"/>
                        <a:t>Position</a:t>
                      </a:r>
                    </a:p>
                  </a:txBody>
                  <a:tcPr>
                    <a:solidFill>
                      <a:schemeClr val="tx2">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350291">
                <a:tc>
                  <a:txBody>
                    <a:bodyPr/>
                    <a:lstStyle/>
                    <a:p>
                      <a:pPr algn="ctr"/>
                      <a:endParaRPr lang="en-US" sz="1200" kern="1200" dirty="0">
                        <a:solidFill>
                          <a:schemeClr val="tx1"/>
                        </a:solidFill>
                        <a:latin typeface="+mn-lt"/>
                        <a:ea typeface="+mn-ea"/>
                        <a:cs typeface="+mn-cs"/>
                      </a:endParaRPr>
                    </a:p>
                  </a:txBody>
                  <a:tcPr>
                    <a:solidFill>
                      <a:srgbClr val="C7D1DD"/>
                    </a:solidFill>
                  </a:tcPr>
                </a:tc>
                <a:tc>
                  <a:txBody>
                    <a:bodyPr/>
                    <a:lstStyle/>
                    <a:p>
                      <a:pPr marL="0" algn="ctr" defTabSz="914400" rtl="0" eaLnBrk="1" fontAlgn="ctr" latinLnBrk="0" hangingPunct="1"/>
                      <a:r>
                        <a:rPr lang="en-GB" sz="1200" kern="1200" dirty="0">
                          <a:solidFill>
                            <a:schemeClr val="dk1"/>
                          </a:solidFill>
                          <a:latin typeface="+mn-lt"/>
                          <a:ea typeface="+mn-ea"/>
                          <a:cs typeface="+mn-cs"/>
                        </a:rPr>
                        <a:t>Chairman</a:t>
                      </a:r>
                    </a:p>
                  </a:txBody>
                  <a:tcPr>
                    <a:solidFill>
                      <a:srgbClr val="C7D1DD"/>
                    </a:solidFill>
                  </a:tcPr>
                </a:tc>
                <a:tc>
                  <a:txBody>
                    <a:bodyPr/>
                    <a:lstStyle/>
                    <a:p>
                      <a:pPr algn="ct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25B31C39-E026-37D6-8075-C84BCAA030AF}"/>
              </a:ext>
            </a:extLst>
          </p:cNvPr>
          <p:cNvPicPr>
            <a:picLocks noChangeAspect="1"/>
          </p:cNvPicPr>
          <p:nvPr/>
        </p:nvPicPr>
        <p:blipFill>
          <a:blip r:embed="rId2"/>
          <a:stretch>
            <a:fillRect/>
          </a:stretch>
        </p:blipFill>
        <p:spPr>
          <a:xfrm>
            <a:off x="1895701" y="893401"/>
            <a:ext cx="1588021" cy="2264400"/>
          </a:xfrm>
          <a:prstGeom prst="rect">
            <a:avLst/>
          </a:prstGeom>
        </p:spPr>
      </p:pic>
    </p:spTree>
    <p:extLst>
      <p:ext uri="{BB962C8B-B14F-4D97-AF65-F5344CB8AC3E}">
        <p14:creationId xmlns:p14="http://schemas.microsoft.com/office/powerpoint/2010/main" val="205128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19DAE7-2FF2-5754-7B6D-0A06AF0667C1}"/>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2044854" y="1394777"/>
            <a:ext cx="1632646" cy="2268000"/>
          </a:xfrm>
          <a:prstGeom prst="rect">
            <a:avLst/>
          </a:prstGeom>
        </p:spPr>
      </p:pic>
      <p:sp>
        <p:nvSpPr>
          <p:cNvPr id="3" name="Rectangle 2">
            <a:extLst>
              <a:ext uri="{FF2B5EF4-FFF2-40B4-BE49-F238E27FC236}">
                <a16:creationId xmlns:a16="http://schemas.microsoft.com/office/drawing/2014/main" id="{015D9688-330C-949F-E908-704D0FEF852A}"/>
              </a:ext>
            </a:extLst>
          </p:cNvPr>
          <p:cNvSpPr/>
          <p:nvPr/>
        </p:nvSpPr>
        <p:spPr>
          <a:xfrm>
            <a:off x="3915606" y="3152001"/>
            <a:ext cx="2057400" cy="553998"/>
          </a:xfrm>
          <a:prstGeom prst="rect">
            <a:avLst/>
          </a:prstGeom>
        </p:spPr>
        <p:txBody>
          <a:bodyPr wrap="square">
            <a:spAutoFit/>
          </a:bodyPr>
          <a:lstStyle/>
          <a:p>
            <a:pPr algn="l" rtl="0" fontAlgn="ctr"/>
            <a:r>
              <a:rPr lang="en-GB" sz="1800" b="1" i="0" u="none" strike="noStrike" dirty="0">
                <a:solidFill>
                  <a:srgbClr val="000000"/>
                </a:solidFill>
                <a:effectLst/>
                <a:latin typeface="+mj-lt"/>
              </a:rPr>
              <a:t>Joakim Diamant</a:t>
            </a:r>
          </a:p>
          <a:p>
            <a:pPr algn="l" rtl="0" fontAlgn="ctr"/>
            <a:r>
              <a:rPr lang="en-GB" sz="1200" b="0" i="0" u="none" strike="noStrike" dirty="0">
                <a:solidFill>
                  <a:srgbClr val="000000"/>
                </a:solidFill>
                <a:effectLst/>
              </a:rPr>
              <a:t>Scania</a:t>
            </a:r>
          </a:p>
        </p:txBody>
      </p:sp>
      <p:sp>
        <p:nvSpPr>
          <p:cNvPr id="4" name="TextBox 3">
            <a:extLst>
              <a:ext uri="{FF2B5EF4-FFF2-40B4-BE49-F238E27FC236}">
                <a16:creationId xmlns:a16="http://schemas.microsoft.com/office/drawing/2014/main" id="{ED0C1661-E2EB-C4A0-3503-B981681C1382}"/>
              </a:ext>
            </a:extLst>
          </p:cNvPr>
          <p:cNvSpPr txBox="1"/>
          <p:nvPr/>
        </p:nvSpPr>
        <p:spPr>
          <a:xfrm>
            <a:off x="6211112" y="1394777"/>
            <a:ext cx="5200651" cy="2677656"/>
          </a:xfrm>
          <a:prstGeom prst="rect">
            <a:avLst/>
          </a:prstGeom>
          <a:noFill/>
        </p:spPr>
        <p:txBody>
          <a:bodyPr wrap="square" rtlCol="0">
            <a:spAutoFit/>
          </a:bodyPr>
          <a:lstStyle/>
          <a:p>
            <a:r>
              <a:rPr lang="en-US" sz="1200" b="1" dirty="0"/>
              <a:t>Mission Statement</a:t>
            </a:r>
          </a:p>
          <a:p>
            <a:endParaRPr lang="en-GB" sz="1200" b="0" i="0" u="none" strike="noStrike" baseline="0" dirty="0">
              <a:solidFill>
                <a:srgbClr val="000000"/>
              </a:solidFill>
            </a:endParaRPr>
          </a:p>
          <a:p>
            <a:r>
              <a:rPr lang="en-GB" sz="1200" b="0" i="0" u="none" strike="noStrike" baseline="0" dirty="0">
                <a:solidFill>
                  <a:srgbClr val="000000"/>
                </a:solidFill>
              </a:rPr>
              <a:t>With 20 years in China working with Swedish companies and serving at the Swedish Embassy in Beijing I will leverage my </a:t>
            </a:r>
            <a:r>
              <a:rPr lang="en-GB" sz="1200" b="0" i="0" u="none" strike="noStrike" baseline="0" dirty="0" err="1">
                <a:solidFill>
                  <a:srgbClr val="000000"/>
                </a:solidFill>
              </a:rPr>
              <a:t>expericences</a:t>
            </a:r>
            <a:r>
              <a:rPr lang="en-GB" sz="1200" b="0" i="0" u="none" strike="noStrike" baseline="0" dirty="0">
                <a:solidFill>
                  <a:srgbClr val="000000"/>
                </a:solidFill>
              </a:rPr>
              <a:t> to strengthen </a:t>
            </a:r>
            <a:r>
              <a:rPr lang="en-GB" sz="1200" b="0" i="0" u="none" strike="noStrike" baseline="0" dirty="0" err="1">
                <a:solidFill>
                  <a:srgbClr val="000000"/>
                </a:solidFill>
              </a:rPr>
              <a:t>SwedCham’s</a:t>
            </a:r>
            <a:r>
              <a:rPr lang="en-GB" sz="1200" b="0" i="0" u="none" strike="noStrike" baseline="0" dirty="0">
                <a:solidFill>
                  <a:srgbClr val="000000"/>
                </a:solidFill>
              </a:rPr>
              <a:t> role in today’s shifting geopolitical landscape. As the global dynamics evolve, I aim to ensure that the Board delivers strategic value to the Chamber and its members. </a:t>
            </a:r>
          </a:p>
          <a:p>
            <a:r>
              <a:rPr lang="en-GB" sz="1200" b="0" i="0" u="none" strike="noStrike" baseline="0" dirty="0">
                <a:solidFill>
                  <a:srgbClr val="000000"/>
                </a:solidFill>
              </a:rPr>
              <a:t>My deep understanding of Sino-Swedish business and diplomatic challenges positions me to help </a:t>
            </a:r>
            <a:r>
              <a:rPr lang="en-GB" sz="1200" b="0" i="0" u="none" strike="noStrike" baseline="0" dirty="0" err="1">
                <a:solidFill>
                  <a:srgbClr val="000000"/>
                </a:solidFill>
              </a:rPr>
              <a:t>SwedCham</a:t>
            </a:r>
            <a:r>
              <a:rPr lang="en-GB" sz="1200" b="0" i="0" u="none" strike="noStrike" baseline="0" dirty="0">
                <a:solidFill>
                  <a:srgbClr val="000000"/>
                </a:solidFill>
              </a:rPr>
              <a:t> remain relevant, resilient, and results-driven. I am committed to fostering collaboration and competitiveness for our members in this critical market to help the chamber and the member companies to further adapt and integrate to the Chinese business environment. </a:t>
            </a:r>
            <a:br>
              <a:rPr lang="en-US" sz="1200" b="1" dirty="0"/>
            </a:br>
            <a:endParaRPr lang="en-US" sz="1200" dirty="0"/>
          </a:p>
        </p:txBody>
      </p:sp>
      <p:graphicFrame>
        <p:nvGraphicFramePr>
          <p:cNvPr id="5" name="Table 4">
            <a:extLst>
              <a:ext uri="{FF2B5EF4-FFF2-40B4-BE49-F238E27FC236}">
                <a16:creationId xmlns:a16="http://schemas.microsoft.com/office/drawing/2014/main" id="{EEF55156-1E8B-6074-3507-127D98252A30}"/>
              </a:ext>
            </a:extLst>
          </p:cNvPr>
          <p:cNvGraphicFramePr>
            <a:graphicFrameLocks noGrp="1"/>
          </p:cNvGraphicFramePr>
          <p:nvPr>
            <p:extLst>
              <p:ext uri="{D42A27DB-BD31-4B8C-83A1-F6EECF244321}">
                <p14:modId xmlns:p14="http://schemas.microsoft.com/office/powerpoint/2010/main" val="3162479830"/>
              </p:ext>
            </p:extLst>
          </p:nvPr>
        </p:nvGraphicFramePr>
        <p:xfrm>
          <a:off x="2044854" y="4727089"/>
          <a:ext cx="7890488" cy="548640"/>
        </p:xfrm>
        <a:graphic>
          <a:graphicData uri="http://schemas.openxmlformats.org/drawingml/2006/table">
            <a:tbl>
              <a:tblPr firstRow="1" bandRow="1">
                <a:tableStyleId>{5C22544A-7EE6-4342-B048-85BDC9FD1C3A}</a:tableStyleId>
              </a:tblPr>
              <a:tblGrid>
                <a:gridCol w="1165838">
                  <a:extLst>
                    <a:ext uri="{9D8B030D-6E8A-4147-A177-3AD203B41FA5}">
                      <a16:colId xmlns:a16="http://schemas.microsoft.com/office/drawing/2014/main" val="20000"/>
                    </a:ext>
                  </a:extLst>
                </a:gridCol>
                <a:gridCol w="4281465">
                  <a:extLst>
                    <a:ext uri="{9D8B030D-6E8A-4147-A177-3AD203B41FA5}">
                      <a16:colId xmlns:a16="http://schemas.microsoft.com/office/drawing/2014/main" val="20001"/>
                    </a:ext>
                  </a:extLst>
                </a:gridCol>
                <a:gridCol w="2443185">
                  <a:extLst>
                    <a:ext uri="{9D8B030D-6E8A-4147-A177-3AD203B41FA5}">
                      <a16:colId xmlns:a16="http://schemas.microsoft.com/office/drawing/2014/main" val="20002"/>
                    </a:ext>
                  </a:extLst>
                </a:gridCol>
              </a:tblGrid>
              <a:tr h="0">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145053">
                <a:tc>
                  <a:txBody>
                    <a:bodyPr/>
                    <a:lstStyle/>
                    <a:p>
                      <a:pPr algn="ctr"/>
                      <a:endParaRPr lang="en-US" sz="1200" dirty="0"/>
                    </a:p>
                  </a:txBody>
                  <a:tcPr>
                    <a:solidFill>
                      <a:srgbClr val="C7D1DD"/>
                    </a:solidFill>
                  </a:tcPr>
                </a:tc>
                <a:tc>
                  <a:txBody>
                    <a:bodyPr/>
                    <a:lstStyle/>
                    <a:p>
                      <a:pPr algn="ctr"/>
                      <a:r>
                        <a:rPr lang="en-GB" sz="1200" baseline="0" dirty="0"/>
                        <a:t>Vice chairman Beijing</a:t>
                      </a:r>
                      <a:endParaRPr lang="en-US" sz="1200" dirty="0"/>
                    </a:p>
                  </a:txBody>
                  <a:tcPr>
                    <a:solidFill>
                      <a:srgbClr val="C7D1DD"/>
                    </a:solidFill>
                  </a:tcPr>
                </a:tc>
                <a:tc>
                  <a:txBody>
                    <a:bodyPr/>
                    <a:lstStyle/>
                    <a:p>
                      <a:pPr algn="ct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955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3E64723-B851-2745-A12B-366CDDB53615}"/>
              </a:ext>
            </a:extLst>
          </p:cNvPr>
          <p:cNvGraphicFramePr>
            <a:graphicFrameLocks noGrp="1"/>
          </p:cNvGraphicFramePr>
          <p:nvPr>
            <p:extLst>
              <p:ext uri="{D42A27DB-BD31-4B8C-83A1-F6EECF244321}">
                <p14:modId xmlns:p14="http://schemas.microsoft.com/office/powerpoint/2010/main" val="2241621821"/>
              </p:ext>
            </p:extLst>
          </p:nvPr>
        </p:nvGraphicFramePr>
        <p:xfrm>
          <a:off x="1456724" y="4782632"/>
          <a:ext cx="7579699" cy="731520"/>
        </p:xfrm>
        <a:graphic>
          <a:graphicData uri="http://schemas.openxmlformats.org/drawingml/2006/table">
            <a:tbl>
              <a:tblPr firstRow="1" bandRow="1">
                <a:tableStyleId>{5C22544A-7EE6-4342-B048-85BDC9FD1C3A}</a:tableStyleId>
              </a:tblPr>
              <a:tblGrid>
                <a:gridCol w="1889022">
                  <a:extLst>
                    <a:ext uri="{9D8B030D-6E8A-4147-A177-3AD203B41FA5}">
                      <a16:colId xmlns:a16="http://schemas.microsoft.com/office/drawing/2014/main" val="20000"/>
                    </a:ext>
                  </a:extLst>
                </a:gridCol>
                <a:gridCol w="3704786">
                  <a:extLst>
                    <a:ext uri="{9D8B030D-6E8A-4147-A177-3AD203B41FA5}">
                      <a16:colId xmlns:a16="http://schemas.microsoft.com/office/drawing/2014/main" val="20001"/>
                    </a:ext>
                  </a:extLst>
                </a:gridCol>
                <a:gridCol w="1985891">
                  <a:extLst>
                    <a:ext uri="{9D8B030D-6E8A-4147-A177-3AD203B41FA5}">
                      <a16:colId xmlns:a16="http://schemas.microsoft.com/office/drawing/2014/main" val="20002"/>
                    </a:ext>
                  </a:extLst>
                </a:gridCol>
              </a:tblGrid>
              <a:tr h="248660">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373760">
                <a:tc>
                  <a:txBody>
                    <a:bodyPr/>
                    <a:lstStyle/>
                    <a:p>
                      <a:pPr algn="ctr"/>
                      <a:r>
                        <a:rPr lang="sv-SE" sz="1200" dirty="0"/>
                        <a:t>4</a:t>
                      </a:r>
                      <a:endParaRPr lang="en-US" sz="1200" dirty="0"/>
                    </a:p>
                  </a:txBody>
                  <a:tcPr>
                    <a:solidFill>
                      <a:srgbClr val="C7D1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baseline="0" dirty="0"/>
                        <a:t>Vice</a:t>
                      </a:r>
                      <a:r>
                        <a:rPr lang="en-US" sz="1200" baseline="0" dirty="0"/>
                        <a:t> Chairman Shanghai</a:t>
                      </a:r>
                      <a:endParaRPr lang="en-US" sz="1200" dirty="0"/>
                    </a:p>
                    <a:p>
                      <a:pPr algn="ctr"/>
                      <a:endParaRPr lang="en-US" sz="1200" dirty="0"/>
                    </a:p>
                  </a:txBody>
                  <a:tcPr>
                    <a:solidFill>
                      <a:srgbClr val="C7D1DD"/>
                    </a:solidFill>
                  </a:tcPr>
                </a:tc>
                <a:tc>
                  <a:txBody>
                    <a:bodyPr/>
                    <a:lstStyle/>
                    <a:p>
                      <a:pPr algn="ctr"/>
                      <a:r>
                        <a:rPr lang="en-US" sz="1200" baseline="0" dirty="0"/>
                        <a:t>Vice Chairman Shanghai</a:t>
                      </a: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E42E0C48-67D6-1C45-8562-AE57D3C2E105}"/>
              </a:ext>
            </a:extLst>
          </p:cNvPr>
          <p:cNvSpPr/>
          <p:nvPr/>
        </p:nvSpPr>
        <p:spPr>
          <a:xfrm>
            <a:off x="3781964" y="2876521"/>
            <a:ext cx="3162300" cy="553998"/>
          </a:xfrm>
          <a:prstGeom prst="rect">
            <a:avLst/>
          </a:prstGeom>
        </p:spPr>
        <p:txBody>
          <a:bodyPr wrap="square">
            <a:spAutoFit/>
          </a:bodyPr>
          <a:lstStyle/>
          <a:p>
            <a:r>
              <a:rPr lang="en-US" b="1" dirty="0">
                <a:latin typeface="+mj-lt"/>
              </a:rPr>
              <a:t>Tony Wang</a:t>
            </a:r>
          </a:p>
          <a:p>
            <a:r>
              <a:rPr lang="sv-SE" sz="1200" dirty="0"/>
              <a:t>Nordic Match</a:t>
            </a:r>
            <a:endParaRPr lang="en-US" sz="1200" dirty="0"/>
          </a:p>
        </p:txBody>
      </p:sp>
      <p:pic>
        <p:nvPicPr>
          <p:cNvPr id="10" name="Picture 9" descr="A person in a suit&#10;&#10;Description automatically generated with medium confidence">
            <a:extLst>
              <a:ext uri="{FF2B5EF4-FFF2-40B4-BE49-F238E27FC236}">
                <a16:creationId xmlns:a16="http://schemas.microsoft.com/office/drawing/2014/main" id="{8526D5A8-E412-D64D-83BD-6F1337B59B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68906" y="1095653"/>
            <a:ext cx="1705804" cy="2232000"/>
          </a:xfrm>
          <a:prstGeom prst="rect">
            <a:avLst/>
          </a:prstGeom>
        </p:spPr>
      </p:pic>
      <p:sp>
        <p:nvSpPr>
          <p:cNvPr id="2" name="Rectangle 2">
            <a:extLst>
              <a:ext uri="{FF2B5EF4-FFF2-40B4-BE49-F238E27FC236}">
                <a16:creationId xmlns:a16="http://schemas.microsoft.com/office/drawing/2014/main" id="{1EC7D2BC-DEFC-7060-DBBC-CBF1A4601310}"/>
              </a:ext>
            </a:extLst>
          </p:cNvPr>
          <p:cNvSpPr>
            <a:spLocks noChangeArrowheads="1"/>
          </p:cNvSpPr>
          <p:nvPr/>
        </p:nvSpPr>
        <p:spPr bwMode="auto">
          <a:xfrm>
            <a:off x="1868906" y="53606"/>
            <a:ext cx="53442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N"/>
          </a:p>
        </p:txBody>
      </p:sp>
      <p:sp>
        <p:nvSpPr>
          <p:cNvPr id="3" name="TextBox 2">
            <a:extLst>
              <a:ext uri="{FF2B5EF4-FFF2-40B4-BE49-F238E27FC236}">
                <a16:creationId xmlns:a16="http://schemas.microsoft.com/office/drawing/2014/main" id="{94B8D173-4249-F78D-72E1-AFBECA2ACB41}"/>
              </a:ext>
            </a:extLst>
          </p:cNvPr>
          <p:cNvSpPr txBox="1"/>
          <p:nvPr/>
        </p:nvSpPr>
        <p:spPr>
          <a:xfrm>
            <a:off x="5962348" y="1193424"/>
            <a:ext cx="5034545" cy="2492990"/>
          </a:xfrm>
          <a:prstGeom prst="rect">
            <a:avLst/>
          </a:prstGeom>
          <a:noFill/>
        </p:spPr>
        <p:txBody>
          <a:bodyPr wrap="square" rtlCol="0">
            <a:spAutoFit/>
          </a:bodyPr>
          <a:lstStyle/>
          <a:p>
            <a:r>
              <a:rPr lang="en-US" sz="1200" b="1" dirty="0"/>
              <a:t>Mission Statement</a:t>
            </a:r>
          </a:p>
          <a:p>
            <a:endParaRPr lang="en-US" sz="1200" dirty="0"/>
          </a:p>
          <a:p>
            <a:r>
              <a:rPr lang="en-SE" sz="1200" dirty="0">
                <a:latin typeface="Aptos" panose="020B0004020202020204" pitchFamily="34" charset="0"/>
              </a:rPr>
              <a:t>Reflecting on my background as a Swedish with Chinese roots, I have long felt a strong mission to contribute to the Sino-Swedish community. As Swedcham is an integral meeting platform and growth promoter for Swedish businesses in China, the key focus of my candidacy at the Chamber will the following: 1) Help to increase the number of members by increasing the awareness of the Chamber both in China and Sweden 2) Engage Swedish corporate leaders to discuss and exchange strategic objectives through Swedcham network and hence secure the competitiveness of Swedish companies in China 3) Engage with the growing numbers of Swedish entrepreneurs in China and helping them to succeed.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21D66-99CE-6EF0-BB04-5E3607E93F1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92528" y="1233140"/>
            <a:ext cx="1606731" cy="2232000"/>
          </a:xfrm>
          <a:prstGeom prst="rect">
            <a:avLst/>
          </a:prstGeom>
        </p:spPr>
      </p:pic>
      <p:sp>
        <p:nvSpPr>
          <p:cNvPr id="4" name="Rectangle 3">
            <a:extLst>
              <a:ext uri="{FF2B5EF4-FFF2-40B4-BE49-F238E27FC236}">
                <a16:creationId xmlns:a16="http://schemas.microsoft.com/office/drawing/2014/main" id="{DE126510-0B74-5B80-38DE-A41FFC1CFF5E}"/>
              </a:ext>
            </a:extLst>
          </p:cNvPr>
          <p:cNvSpPr/>
          <p:nvPr/>
        </p:nvSpPr>
        <p:spPr>
          <a:xfrm>
            <a:off x="3825417" y="2564126"/>
            <a:ext cx="2057400" cy="553998"/>
          </a:xfrm>
          <a:prstGeom prst="rect">
            <a:avLst/>
          </a:prstGeom>
        </p:spPr>
        <p:txBody>
          <a:bodyPr wrap="square">
            <a:spAutoFit/>
          </a:bodyPr>
          <a:lstStyle/>
          <a:p>
            <a:pPr algn="l" rtl="0" fontAlgn="ctr"/>
            <a:r>
              <a:rPr lang="en-GB" sz="1800" b="1" i="0" u="none" strike="noStrike" dirty="0">
                <a:solidFill>
                  <a:srgbClr val="000000"/>
                </a:solidFill>
                <a:effectLst/>
                <a:latin typeface="+mj-lt"/>
              </a:rPr>
              <a:t>Johan </a:t>
            </a:r>
            <a:r>
              <a:rPr lang="en-GB" sz="1800" b="1" i="0" u="none" strike="noStrike" dirty="0" err="1">
                <a:solidFill>
                  <a:srgbClr val="000000"/>
                </a:solidFill>
                <a:effectLst/>
                <a:latin typeface="+mj-lt"/>
              </a:rPr>
              <a:t>Annell</a:t>
            </a:r>
            <a:r>
              <a:rPr lang="en-GB" sz="1800" b="1" i="0" u="none" strike="noStrike" dirty="0">
                <a:solidFill>
                  <a:srgbClr val="000000"/>
                </a:solidFill>
                <a:effectLst/>
                <a:latin typeface="+mj-lt"/>
              </a:rPr>
              <a:t> </a:t>
            </a:r>
          </a:p>
          <a:p>
            <a:r>
              <a:rPr lang="en-GB" sz="1200" dirty="0"/>
              <a:t>ARC</a:t>
            </a:r>
          </a:p>
        </p:txBody>
      </p:sp>
      <p:sp>
        <p:nvSpPr>
          <p:cNvPr id="5" name="TextBox 4">
            <a:extLst>
              <a:ext uri="{FF2B5EF4-FFF2-40B4-BE49-F238E27FC236}">
                <a16:creationId xmlns:a16="http://schemas.microsoft.com/office/drawing/2014/main" id="{D339DB74-6BED-9A67-6B66-92483A24DAAC}"/>
              </a:ext>
            </a:extLst>
          </p:cNvPr>
          <p:cNvSpPr txBox="1"/>
          <p:nvPr/>
        </p:nvSpPr>
        <p:spPr>
          <a:xfrm>
            <a:off x="5788609" y="1233140"/>
            <a:ext cx="5276106" cy="2339102"/>
          </a:xfrm>
          <a:prstGeom prst="rect">
            <a:avLst/>
          </a:prstGeom>
          <a:noFill/>
        </p:spPr>
        <p:txBody>
          <a:bodyPr wrap="square" rtlCol="0">
            <a:spAutoFit/>
          </a:bodyPr>
          <a:lstStyle/>
          <a:p>
            <a:r>
              <a:rPr lang="en-US" sz="1200" b="1" dirty="0"/>
              <a:t>Mission Statement</a:t>
            </a:r>
          </a:p>
          <a:p>
            <a:endParaRPr lang="en-US" sz="1200" b="1" dirty="0"/>
          </a:p>
          <a:p>
            <a:r>
              <a:rPr lang="en-GB" sz="1200" dirty="0"/>
              <a:t>I wish to contribute to the chamber growing in membership and impact for members, while also increasing the chamber’s relevance and influence beyond the Swedish Business community in China. I can contribute with network and knowledge from work on supply chain, growth strategy and cross border financing, where we as true cross-border specialists work with Chinese companies “going out” and foreign companies active in China. </a:t>
            </a:r>
          </a:p>
          <a:p>
            <a:r>
              <a:rPr lang="en-GB" sz="1200" dirty="0"/>
              <a:t>By engaging further with Chinese young professionals, staff in member companies, entrepreneurs, large companies and media we can create direct member value and multiply the impact of the chamber, an exciting mission!</a:t>
            </a:r>
            <a:br>
              <a:rPr lang="en-US" sz="1400" b="1" dirty="0"/>
            </a:br>
            <a:endParaRPr lang="en-US" sz="1400" dirty="0"/>
          </a:p>
        </p:txBody>
      </p:sp>
      <p:graphicFrame>
        <p:nvGraphicFramePr>
          <p:cNvPr id="15" name="Table 14">
            <a:extLst>
              <a:ext uri="{FF2B5EF4-FFF2-40B4-BE49-F238E27FC236}">
                <a16:creationId xmlns:a16="http://schemas.microsoft.com/office/drawing/2014/main" id="{229C79B9-B71F-1756-C6A6-DDCB0FB1B747}"/>
              </a:ext>
            </a:extLst>
          </p:cNvPr>
          <p:cNvGraphicFramePr>
            <a:graphicFrameLocks noGrp="1"/>
          </p:cNvGraphicFramePr>
          <p:nvPr>
            <p:extLst>
              <p:ext uri="{D42A27DB-BD31-4B8C-83A1-F6EECF244321}">
                <p14:modId xmlns:p14="http://schemas.microsoft.com/office/powerpoint/2010/main" val="1827895242"/>
              </p:ext>
            </p:extLst>
          </p:nvPr>
        </p:nvGraphicFramePr>
        <p:xfrm>
          <a:off x="1992528" y="4449110"/>
          <a:ext cx="6853557" cy="548640"/>
        </p:xfrm>
        <a:graphic>
          <a:graphicData uri="http://schemas.openxmlformats.org/drawingml/2006/table">
            <a:tbl>
              <a:tblPr firstRow="1" bandRow="1">
                <a:tableStyleId>{5C22544A-7EE6-4342-B048-85BDC9FD1C3A}</a:tableStyleId>
              </a:tblPr>
              <a:tblGrid>
                <a:gridCol w="1708051">
                  <a:extLst>
                    <a:ext uri="{9D8B030D-6E8A-4147-A177-3AD203B41FA5}">
                      <a16:colId xmlns:a16="http://schemas.microsoft.com/office/drawing/2014/main" val="20000"/>
                    </a:ext>
                  </a:extLst>
                </a:gridCol>
                <a:gridCol w="3001044">
                  <a:extLst>
                    <a:ext uri="{9D8B030D-6E8A-4147-A177-3AD203B41FA5}">
                      <a16:colId xmlns:a16="http://schemas.microsoft.com/office/drawing/2014/main" val="20001"/>
                    </a:ext>
                  </a:extLst>
                </a:gridCol>
                <a:gridCol w="2144462">
                  <a:extLst>
                    <a:ext uri="{9D8B030D-6E8A-4147-A177-3AD203B41FA5}">
                      <a16:colId xmlns:a16="http://schemas.microsoft.com/office/drawing/2014/main" val="20002"/>
                    </a:ext>
                  </a:extLst>
                </a:gridCol>
              </a:tblGrid>
              <a:tr h="131374">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248110">
                <a:tc>
                  <a:txBody>
                    <a:bodyPr/>
                    <a:lstStyle/>
                    <a:p>
                      <a:pPr algn="ctr"/>
                      <a:endParaRPr lang="en-US" sz="1200" dirty="0"/>
                    </a:p>
                  </a:txBody>
                  <a:tcPr>
                    <a:solidFill>
                      <a:srgbClr val="C7D1DD"/>
                    </a:solidFill>
                  </a:tcPr>
                </a:tc>
                <a:tc>
                  <a:txBody>
                    <a:bodyPr/>
                    <a:lstStyle/>
                    <a:p>
                      <a:pPr algn="ctr"/>
                      <a:r>
                        <a:rPr lang="en-US" sz="1200" baseline="0" dirty="0"/>
                        <a:t> Treasurer</a:t>
                      </a:r>
                    </a:p>
                  </a:txBody>
                  <a:tcPr>
                    <a:solidFill>
                      <a:srgbClr val="C7D1DD"/>
                    </a:solidFill>
                  </a:tcPr>
                </a:tc>
                <a:tc>
                  <a:txBody>
                    <a:bodyPr/>
                    <a:lstStyle/>
                    <a:p>
                      <a:pPr algn="ct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808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71F6F3-DA81-889E-F602-56E20B28CA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22890" y="1096973"/>
            <a:ext cx="1684100" cy="2268000"/>
          </a:xfrm>
          <a:prstGeom prst="rect">
            <a:avLst/>
          </a:prstGeom>
        </p:spPr>
      </p:pic>
      <p:graphicFrame>
        <p:nvGraphicFramePr>
          <p:cNvPr id="3" name="Table 2">
            <a:extLst>
              <a:ext uri="{FF2B5EF4-FFF2-40B4-BE49-F238E27FC236}">
                <a16:creationId xmlns:a16="http://schemas.microsoft.com/office/drawing/2014/main" id="{4E4DEBBE-1FBC-6C3C-71B5-429FA28CA0CE}"/>
              </a:ext>
            </a:extLst>
          </p:cNvPr>
          <p:cNvGraphicFramePr>
            <a:graphicFrameLocks noGrp="1"/>
          </p:cNvGraphicFramePr>
          <p:nvPr>
            <p:extLst>
              <p:ext uri="{D42A27DB-BD31-4B8C-83A1-F6EECF244321}">
                <p14:modId xmlns:p14="http://schemas.microsoft.com/office/powerpoint/2010/main" val="782444207"/>
              </p:ext>
            </p:extLst>
          </p:nvPr>
        </p:nvGraphicFramePr>
        <p:xfrm>
          <a:off x="1922889" y="4549628"/>
          <a:ext cx="6853557" cy="548640"/>
        </p:xfrm>
        <a:graphic>
          <a:graphicData uri="http://schemas.openxmlformats.org/drawingml/2006/table">
            <a:tbl>
              <a:tblPr firstRow="1" bandRow="1">
                <a:tableStyleId>{5C22544A-7EE6-4342-B048-85BDC9FD1C3A}</a:tableStyleId>
              </a:tblPr>
              <a:tblGrid>
                <a:gridCol w="1708051">
                  <a:extLst>
                    <a:ext uri="{9D8B030D-6E8A-4147-A177-3AD203B41FA5}">
                      <a16:colId xmlns:a16="http://schemas.microsoft.com/office/drawing/2014/main" val="20000"/>
                    </a:ext>
                  </a:extLst>
                </a:gridCol>
                <a:gridCol w="3001044">
                  <a:extLst>
                    <a:ext uri="{9D8B030D-6E8A-4147-A177-3AD203B41FA5}">
                      <a16:colId xmlns:a16="http://schemas.microsoft.com/office/drawing/2014/main" val="20001"/>
                    </a:ext>
                  </a:extLst>
                </a:gridCol>
                <a:gridCol w="2144462">
                  <a:extLst>
                    <a:ext uri="{9D8B030D-6E8A-4147-A177-3AD203B41FA5}">
                      <a16:colId xmlns:a16="http://schemas.microsoft.com/office/drawing/2014/main" val="20002"/>
                    </a:ext>
                  </a:extLst>
                </a:gridCol>
              </a:tblGrid>
              <a:tr h="143978">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248110">
                <a:tc>
                  <a:txBody>
                    <a:bodyPr/>
                    <a:lstStyle/>
                    <a:p>
                      <a:pPr algn="ctr"/>
                      <a:r>
                        <a:rPr lang="sv-SE" sz="1200" dirty="0"/>
                        <a:t>1</a:t>
                      </a:r>
                      <a:endParaRPr lang="en-US" sz="1200" dirty="0"/>
                    </a:p>
                  </a:txBody>
                  <a:tcPr>
                    <a:solidFill>
                      <a:srgbClr val="C7D1DD"/>
                    </a:solidFill>
                  </a:tcPr>
                </a:tc>
                <a:tc>
                  <a:txBody>
                    <a:bodyPr/>
                    <a:lstStyle/>
                    <a:p>
                      <a:pPr algn="ctr"/>
                      <a:r>
                        <a:rPr lang="en-US" sz="1200" baseline="0" dirty="0"/>
                        <a:t>Director</a:t>
                      </a:r>
                      <a:endParaRPr lang="en-US" sz="1200" dirty="0"/>
                    </a:p>
                  </a:txBody>
                  <a:tcPr>
                    <a:solidFill>
                      <a:srgbClr val="C7D1DD"/>
                    </a:solidFill>
                  </a:tcPr>
                </a:tc>
                <a:tc>
                  <a:txBody>
                    <a:bodyPr/>
                    <a:lstStyle/>
                    <a:p>
                      <a:pPr algn="ctr"/>
                      <a:r>
                        <a:rPr lang="sv-SE" sz="1200" dirty="0"/>
                        <a:t>Director</a:t>
                      </a: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569DE061-A333-39B0-963C-F34DB28A75CA}"/>
              </a:ext>
            </a:extLst>
          </p:cNvPr>
          <p:cNvSpPr txBox="1"/>
          <p:nvPr/>
        </p:nvSpPr>
        <p:spPr>
          <a:xfrm>
            <a:off x="5633606" y="1077878"/>
            <a:ext cx="5711941" cy="2492990"/>
          </a:xfrm>
          <a:prstGeom prst="rect">
            <a:avLst/>
          </a:prstGeom>
          <a:noFill/>
        </p:spPr>
        <p:txBody>
          <a:bodyPr wrap="square" rtlCol="0">
            <a:spAutoFit/>
          </a:bodyPr>
          <a:lstStyle/>
          <a:p>
            <a:r>
              <a:rPr lang="en-US" sz="1200" b="1" dirty="0"/>
              <a:t>Mission Statement</a:t>
            </a:r>
          </a:p>
          <a:p>
            <a:endParaRPr lang="en-GB" sz="1200" dirty="0"/>
          </a:p>
          <a:p>
            <a:r>
              <a:rPr lang="en-GB" sz="1200" dirty="0"/>
              <a:t>Founded in 1907 in Gothenburg, SKF is a world-leading provider of innovative solutions that help our customers improve their rotating equipment performance and reduce their environmental impact. Our offering includes bearings, seals, lubrication management, condition monitoring, and services. </a:t>
            </a:r>
          </a:p>
          <a:p>
            <a:endParaRPr lang="en-GB" sz="1200" dirty="0"/>
          </a:p>
          <a:p>
            <a:r>
              <a:rPr lang="en-GB" sz="1200" dirty="0"/>
              <a:t>The world changes and the landscape is more competitive than ever which requires even stronger ties among the Swedish companies.  Under the continuously evolving economic and geopolitical environments, I am committed to engage my passion, extensive legal &amp; compliance background, network &amp; practices in carbon neutral and ESG, and connections with various associations &amp; organizations in contributing to the success of Swedish companies and </a:t>
            </a:r>
            <a:r>
              <a:rPr lang="en-GB" sz="1200" dirty="0" err="1"/>
              <a:t>Swedcham</a:t>
            </a:r>
            <a:r>
              <a:rPr lang="en-GB" sz="1200" dirty="0"/>
              <a:t> in China. </a:t>
            </a:r>
            <a:endParaRPr lang="en-US" sz="1200" dirty="0"/>
          </a:p>
        </p:txBody>
      </p:sp>
      <p:sp>
        <p:nvSpPr>
          <p:cNvPr id="5" name="Rectangle 4">
            <a:extLst>
              <a:ext uri="{FF2B5EF4-FFF2-40B4-BE49-F238E27FC236}">
                <a16:creationId xmlns:a16="http://schemas.microsoft.com/office/drawing/2014/main" id="{D8B4AFD4-085F-E074-2642-F69D628AB16E}"/>
              </a:ext>
            </a:extLst>
          </p:cNvPr>
          <p:cNvSpPr/>
          <p:nvPr/>
        </p:nvSpPr>
        <p:spPr>
          <a:xfrm>
            <a:off x="3771524" y="2598003"/>
            <a:ext cx="1578144" cy="830997"/>
          </a:xfrm>
          <a:prstGeom prst="rect">
            <a:avLst/>
          </a:prstGeom>
        </p:spPr>
        <p:txBody>
          <a:bodyPr wrap="square">
            <a:spAutoFit/>
          </a:bodyPr>
          <a:lstStyle/>
          <a:p>
            <a:r>
              <a:rPr lang="en-US" b="1" dirty="0">
                <a:latin typeface="+mj-lt"/>
              </a:rPr>
              <a:t>Tomas Zhao</a:t>
            </a:r>
            <a:endParaRPr lang="en-US" dirty="0">
              <a:latin typeface="+mj-lt"/>
            </a:endParaRPr>
          </a:p>
          <a:p>
            <a:r>
              <a:rPr lang="en-US" sz="1200" dirty="0"/>
              <a:t>SKF</a:t>
            </a:r>
          </a:p>
          <a:p>
            <a:endParaRPr lang="en-US" dirty="0"/>
          </a:p>
        </p:txBody>
      </p:sp>
    </p:spTree>
    <p:extLst>
      <p:ext uri="{BB962C8B-B14F-4D97-AF65-F5344CB8AC3E}">
        <p14:creationId xmlns:p14="http://schemas.microsoft.com/office/powerpoint/2010/main" val="105028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257800" y="609601"/>
            <a:ext cx="4267200" cy="276999"/>
          </a:xfrm>
          <a:prstGeom prst="rect">
            <a:avLst/>
          </a:prstGeom>
          <a:noFill/>
        </p:spPr>
        <p:txBody>
          <a:bodyPr wrap="square" rtlCol="0">
            <a:spAutoFit/>
          </a:bodyPr>
          <a:lstStyle/>
          <a:p>
            <a:r>
              <a:rPr lang="en-US" sz="1200" dirty="0"/>
              <a:t> </a:t>
            </a:r>
          </a:p>
        </p:txBody>
      </p:sp>
      <p:sp>
        <p:nvSpPr>
          <p:cNvPr id="12" name="Rectangle 11"/>
          <p:cNvSpPr/>
          <p:nvPr/>
        </p:nvSpPr>
        <p:spPr>
          <a:xfrm>
            <a:off x="3706905" y="2948847"/>
            <a:ext cx="2057400" cy="553998"/>
          </a:xfrm>
          <a:prstGeom prst="rect">
            <a:avLst/>
          </a:prstGeom>
        </p:spPr>
        <p:txBody>
          <a:bodyPr wrap="square">
            <a:spAutoFit/>
          </a:bodyPr>
          <a:lstStyle/>
          <a:p>
            <a:r>
              <a:rPr lang="en-US" b="1" dirty="0">
                <a:latin typeface="+mj-lt"/>
              </a:rPr>
              <a:t>Michel Qin Zhao</a:t>
            </a:r>
            <a:endParaRPr lang="en-US" sz="1200" dirty="0">
              <a:latin typeface="+mj-lt"/>
            </a:endParaRPr>
          </a:p>
          <a:p>
            <a:r>
              <a:rPr lang="sv-SE" sz="1200" dirty="0"/>
              <a:t>Volvo Cars China</a:t>
            </a:r>
          </a:p>
        </p:txBody>
      </p:sp>
      <p:sp>
        <p:nvSpPr>
          <p:cNvPr id="19" name="TextBox 18">
            <a:extLst>
              <a:ext uri="{FF2B5EF4-FFF2-40B4-BE49-F238E27FC236}">
                <a16:creationId xmlns:a16="http://schemas.microsoft.com/office/drawing/2014/main" id="{9DFE9098-F359-4E93-B95C-FE7ACFF72D23}"/>
              </a:ext>
            </a:extLst>
          </p:cNvPr>
          <p:cNvSpPr txBox="1"/>
          <p:nvPr/>
        </p:nvSpPr>
        <p:spPr>
          <a:xfrm>
            <a:off x="5683623" y="963253"/>
            <a:ext cx="5567881" cy="2862322"/>
          </a:xfrm>
          <a:prstGeom prst="rect">
            <a:avLst/>
          </a:prstGeom>
          <a:noFill/>
        </p:spPr>
        <p:txBody>
          <a:bodyPr wrap="square" rtlCol="0">
            <a:spAutoFit/>
          </a:bodyPr>
          <a:lstStyle/>
          <a:p>
            <a:pPr fontAlgn="base"/>
            <a:r>
              <a:rPr lang="en-US" sz="1200" b="1" dirty="0"/>
              <a:t>Mission Statement</a:t>
            </a:r>
          </a:p>
          <a:p>
            <a:pPr fontAlgn="base"/>
            <a:endParaRPr lang="en-US" sz="1200" b="1" dirty="0"/>
          </a:p>
          <a:p>
            <a:r>
              <a:rPr lang="en-US" sz="1200" dirty="0"/>
              <a:t>As a dedicated advocate for Swedish excellence in China, my mission is to champion the growth and visibility of the Swedish brand while fostering a vibrant, interconnected community that elevates both business success and personal development. I aim to bridge Swedish innovation with China’s dynamic market by creating platforms for collaboration, knowledge-sharing, and cultural exchange.  </a:t>
            </a:r>
            <a:endParaRPr lang="en-GB" sz="1200" dirty="0"/>
          </a:p>
          <a:p>
            <a:r>
              <a:rPr lang="en-US" sz="1200" dirty="0"/>
              <a:t>I will prioritize strengthening </a:t>
            </a:r>
            <a:r>
              <a:rPr lang="en-US" sz="1200" dirty="0" err="1"/>
              <a:t>SwedCham’s</a:t>
            </a:r>
            <a:r>
              <a:rPr lang="en-US" sz="1200" dirty="0"/>
              <a:t> network to empower members through mentorship, strategic partnerships, and tailored resources that address evolving challenges. By amplifying Sweden’s reputation for sustainability, quality, and trust, I seek to unlock opportunities that benefit companies and individuals alike.  </a:t>
            </a:r>
            <a:endParaRPr lang="en-GB" sz="1200" dirty="0"/>
          </a:p>
          <a:p>
            <a:r>
              <a:rPr lang="en-US" sz="1200" dirty="0"/>
              <a:t>My commitment is to cultivate a supportive ecosystem where Swedish professionals and businesses not only thrive but also contribute meaningfully to Sino-Swedish relations. Together, we’ll build a legacy of resilience, mutual growth, and shared pride.  </a:t>
            </a:r>
            <a:endParaRPr lang="en-GB" sz="1200" dirty="0"/>
          </a:p>
        </p:txBody>
      </p:sp>
      <p:pic>
        <p:nvPicPr>
          <p:cNvPr id="3" name="Picture 2">
            <a:extLst>
              <a:ext uri="{FF2B5EF4-FFF2-40B4-BE49-F238E27FC236}">
                <a16:creationId xmlns:a16="http://schemas.microsoft.com/office/drawing/2014/main" id="{B3D22F4B-2CD3-4833-1B3A-148FDFC1D3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4205" y="1100419"/>
            <a:ext cx="1548000" cy="2328581"/>
          </a:xfrm>
          <a:prstGeom prst="rect">
            <a:avLst/>
          </a:prstGeom>
        </p:spPr>
      </p:pic>
      <p:graphicFrame>
        <p:nvGraphicFramePr>
          <p:cNvPr id="16" name="Table 15">
            <a:extLst>
              <a:ext uri="{FF2B5EF4-FFF2-40B4-BE49-F238E27FC236}">
                <a16:creationId xmlns:a16="http://schemas.microsoft.com/office/drawing/2014/main" id="{448D819B-47FC-638D-2D01-5CBB40F21D2C}"/>
              </a:ext>
            </a:extLst>
          </p:cNvPr>
          <p:cNvGraphicFramePr>
            <a:graphicFrameLocks noGrp="1"/>
          </p:cNvGraphicFramePr>
          <p:nvPr>
            <p:extLst>
              <p:ext uri="{D42A27DB-BD31-4B8C-83A1-F6EECF244321}">
                <p14:modId xmlns:p14="http://schemas.microsoft.com/office/powerpoint/2010/main" val="4035905060"/>
              </p:ext>
            </p:extLst>
          </p:nvPr>
        </p:nvGraphicFramePr>
        <p:xfrm>
          <a:off x="1871375" y="4858320"/>
          <a:ext cx="6853557" cy="548640"/>
        </p:xfrm>
        <a:graphic>
          <a:graphicData uri="http://schemas.openxmlformats.org/drawingml/2006/table">
            <a:tbl>
              <a:tblPr firstRow="1" bandRow="1">
                <a:tableStyleId>{5C22544A-7EE6-4342-B048-85BDC9FD1C3A}</a:tableStyleId>
              </a:tblPr>
              <a:tblGrid>
                <a:gridCol w="1708051">
                  <a:extLst>
                    <a:ext uri="{9D8B030D-6E8A-4147-A177-3AD203B41FA5}">
                      <a16:colId xmlns:a16="http://schemas.microsoft.com/office/drawing/2014/main" val="20000"/>
                    </a:ext>
                  </a:extLst>
                </a:gridCol>
                <a:gridCol w="3001044">
                  <a:extLst>
                    <a:ext uri="{9D8B030D-6E8A-4147-A177-3AD203B41FA5}">
                      <a16:colId xmlns:a16="http://schemas.microsoft.com/office/drawing/2014/main" val="20001"/>
                    </a:ext>
                  </a:extLst>
                </a:gridCol>
                <a:gridCol w="2144462">
                  <a:extLst>
                    <a:ext uri="{9D8B030D-6E8A-4147-A177-3AD203B41FA5}">
                      <a16:colId xmlns:a16="http://schemas.microsoft.com/office/drawing/2014/main" val="20002"/>
                    </a:ext>
                  </a:extLst>
                </a:gridCol>
              </a:tblGrid>
              <a:tr h="127517">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248110">
                <a:tc>
                  <a:txBody>
                    <a:bodyPr/>
                    <a:lstStyle/>
                    <a:p>
                      <a:pPr algn="ctr"/>
                      <a:r>
                        <a:rPr lang="sv-SE" sz="1200" dirty="0"/>
                        <a:t>4</a:t>
                      </a:r>
                      <a:endParaRPr lang="en-US" sz="1200" dirty="0"/>
                    </a:p>
                  </a:txBody>
                  <a:tcPr>
                    <a:solidFill>
                      <a:srgbClr val="C7D1DD"/>
                    </a:solidFill>
                  </a:tcPr>
                </a:tc>
                <a:tc>
                  <a:txBody>
                    <a:bodyPr/>
                    <a:lstStyle/>
                    <a:p>
                      <a:pPr algn="ctr"/>
                      <a:r>
                        <a:rPr lang="en-US" sz="1200" baseline="0" dirty="0"/>
                        <a:t>Director</a:t>
                      </a:r>
                      <a:endParaRPr lang="en-US" sz="1200" dirty="0"/>
                    </a:p>
                  </a:txBody>
                  <a:tcPr>
                    <a:solidFill>
                      <a:srgbClr val="C7D1DD"/>
                    </a:solidFill>
                  </a:tcPr>
                </a:tc>
                <a:tc>
                  <a:txBody>
                    <a:bodyPr/>
                    <a:lstStyle/>
                    <a:p>
                      <a:pPr algn="ctr"/>
                      <a:r>
                        <a:rPr lang="sv-SE" sz="1200" dirty="0"/>
                        <a:t>Director</a:t>
                      </a: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44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green jacket&#10;&#10;Description automatically generated">
            <a:extLst>
              <a:ext uri="{FF2B5EF4-FFF2-40B4-BE49-F238E27FC236}">
                <a16:creationId xmlns:a16="http://schemas.microsoft.com/office/drawing/2014/main" id="{EDBB60A2-FF94-EC57-7E97-81175DFE0B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6084" y="1279639"/>
            <a:ext cx="1632646" cy="2268000"/>
          </a:xfrm>
          <a:prstGeom prst="rect">
            <a:avLst/>
          </a:prstGeom>
        </p:spPr>
      </p:pic>
      <p:sp>
        <p:nvSpPr>
          <p:cNvPr id="3" name="TextBox 2">
            <a:extLst>
              <a:ext uri="{FF2B5EF4-FFF2-40B4-BE49-F238E27FC236}">
                <a16:creationId xmlns:a16="http://schemas.microsoft.com/office/drawing/2014/main" id="{5BDE2BB7-27E2-8380-2E13-E2FB5FE3D11E}"/>
              </a:ext>
            </a:extLst>
          </p:cNvPr>
          <p:cNvSpPr txBox="1"/>
          <p:nvPr/>
        </p:nvSpPr>
        <p:spPr>
          <a:xfrm>
            <a:off x="5800164" y="1547091"/>
            <a:ext cx="5276106" cy="2000548"/>
          </a:xfrm>
          <a:prstGeom prst="rect">
            <a:avLst/>
          </a:prstGeom>
          <a:noFill/>
        </p:spPr>
        <p:txBody>
          <a:bodyPr wrap="square" rtlCol="0">
            <a:spAutoFit/>
          </a:bodyPr>
          <a:lstStyle/>
          <a:p>
            <a:r>
              <a:rPr lang="en-US" sz="1200" b="1" dirty="0"/>
              <a:t>Mission Statement</a:t>
            </a:r>
          </a:p>
          <a:p>
            <a:endParaRPr lang="en-US" sz="1200" b="1" dirty="0"/>
          </a:p>
          <a:p>
            <a:r>
              <a:rPr lang="en-GB" sz="1200" dirty="0"/>
              <a:t>In IKEA value chain, Supply Area East Asia (SAEA) covers two important stages: “Manufacture and improve” and “Package and distribute” for IKEA products. Hui Chen as President of IKEA SAEA, is responsible for creating, leading, and securing the legal operations and organisation to enable partnership between all Business units, and identifying efficiencies and synergies to address gaps and overlaps together with all Business units.</a:t>
            </a:r>
            <a:endParaRPr lang="en-US" sz="1200" b="1" dirty="0"/>
          </a:p>
          <a:p>
            <a:br>
              <a:rPr lang="en-US" sz="1400" b="1" dirty="0"/>
            </a:br>
            <a:endParaRPr lang="en-US" sz="1400" dirty="0"/>
          </a:p>
        </p:txBody>
      </p:sp>
      <p:sp>
        <p:nvSpPr>
          <p:cNvPr id="4" name="Rectangle 3">
            <a:extLst>
              <a:ext uri="{FF2B5EF4-FFF2-40B4-BE49-F238E27FC236}">
                <a16:creationId xmlns:a16="http://schemas.microsoft.com/office/drawing/2014/main" id="{F9AA8025-1A34-EEC1-C849-FEBA523A9919}"/>
              </a:ext>
            </a:extLst>
          </p:cNvPr>
          <p:cNvSpPr/>
          <p:nvPr/>
        </p:nvSpPr>
        <p:spPr>
          <a:xfrm>
            <a:off x="3653748" y="2875002"/>
            <a:ext cx="2057400" cy="553998"/>
          </a:xfrm>
          <a:prstGeom prst="rect">
            <a:avLst/>
          </a:prstGeom>
        </p:spPr>
        <p:txBody>
          <a:bodyPr wrap="square">
            <a:spAutoFit/>
          </a:bodyPr>
          <a:lstStyle/>
          <a:p>
            <a:r>
              <a:rPr lang="en-US" b="1" dirty="0">
                <a:latin typeface="+mj-lt"/>
              </a:rPr>
              <a:t>Hui Chen</a:t>
            </a:r>
          </a:p>
          <a:p>
            <a:r>
              <a:rPr lang="en-GB" sz="1200" dirty="0"/>
              <a:t>IKEA Supply Area East Asia</a:t>
            </a:r>
            <a:endParaRPr lang="en-US" sz="1200" dirty="0"/>
          </a:p>
        </p:txBody>
      </p:sp>
      <p:graphicFrame>
        <p:nvGraphicFramePr>
          <p:cNvPr id="6" name="Table 5">
            <a:extLst>
              <a:ext uri="{FF2B5EF4-FFF2-40B4-BE49-F238E27FC236}">
                <a16:creationId xmlns:a16="http://schemas.microsoft.com/office/drawing/2014/main" id="{727611C7-E7E1-B051-9C8C-275BF074F8E6}"/>
              </a:ext>
            </a:extLst>
          </p:cNvPr>
          <p:cNvGraphicFramePr>
            <a:graphicFrameLocks noGrp="1"/>
          </p:cNvGraphicFramePr>
          <p:nvPr>
            <p:extLst>
              <p:ext uri="{D42A27DB-BD31-4B8C-83A1-F6EECF244321}">
                <p14:modId xmlns:p14="http://schemas.microsoft.com/office/powerpoint/2010/main" val="2875300139"/>
              </p:ext>
            </p:extLst>
          </p:nvPr>
        </p:nvGraphicFramePr>
        <p:xfrm>
          <a:off x="1796084" y="4607308"/>
          <a:ext cx="6853557" cy="548640"/>
        </p:xfrm>
        <a:graphic>
          <a:graphicData uri="http://schemas.openxmlformats.org/drawingml/2006/table">
            <a:tbl>
              <a:tblPr firstRow="1" bandRow="1">
                <a:tableStyleId>{5C22544A-7EE6-4342-B048-85BDC9FD1C3A}</a:tableStyleId>
              </a:tblPr>
              <a:tblGrid>
                <a:gridCol w="1708051">
                  <a:extLst>
                    <a:ext uri="{9D8B030D-6E8A-4147-A177-3AD203B41FA5}">
                      <a16:colId xmlns:a16="http://schemas.microsoft.com/office/drawing/2014/main" val="20000"/>
                    </a:ext>
                  </a:extLst>
                </a:gridCol>
                <a:gridCol w="3001044">
                  <a:extLst>
                    <a:ext uri="{9D8B030D-6E8A-4147-A177-3AD203B41FA5}">
                      <a16:colId xmlns:a16="http://schemas.microsoft.com/office/drawing/2014/main" val="20001"/>
                    </a:ext>
                  </a:extLst>
                </a:gridCol>
                <a:gridCol w="2144462">
                  <a:extLst>
                    <a:ext uri="{9D8B030D-6E8A-4147-A177-3AD203B41FA5}">
                      <a16:colId xmlns:a16="http://schemas.microsoft.com/office/drawing/2014/main" val="20002"/>
                    </a:ext>
                  </a:extLst>
                </a:gridCol>
              </a:tblGrid>
              <a:tr h="0">
                <a:tc>
                  <a:txBody>
                    <a:bodyPr/>
                    <a:lstStyle/>
                    <a:p>
                      <a:r>
                        <a:rPr lang="en-US" sz="1200" dirty="0"/>
                        <a:t>Years in</a:t>
                      </a:r>
                      <a:r>
                        <a:rPr lang="en-US" sz="1200" baseline="0" dirty="0"/>
                        <a:t> Board</a:t>
                      </a:r>
                      <a:endParaRPr lang="en-US" sz="1200" dirty="0"/>
                    </a:p>
                  </a:txBody>
                  <a:tcPr>
                    <a:solidFill>
                      <a:schemeClr val="tx2">
                        <a:lumMod val="75000"/>
                        <a:lumOff val="25000"/>
                      </a:schemeClr>
                    </a:solidFill>
                  </a:tcPr>
                </a:tc>
                <a:tc>
                  <a:txBody>
                    <a:bodyPr/>
                    <a:lstStyle/>
                    <a:p>
                      <a:r>
                        <a:rPr lang="en-US" sz="1200" baseline="0" dirty="0"/>
                        <a:t>Position</a:t>
                      </a:r>
                      <a:endParaRPr lang="en-US" sz="1200" dirty="0"/>
                    </a:p>
                  </a:txBody>
                  <a:tcPr>
                    <a:solidFill>
                      <a:schemeClr val="tx2">
                        <a:lumMod val="75000"/>
                        <a:lumOff val="25000"/>
                      </a:schemeClr>
                    </a:solidFill>
                  </a:tcPr>
                </a:tc>
                <a:tc>
                  <a:txBody>
                    <a:bodyPr/>
                    <a:lstStyle/>
                    <a:p>
                      <a:r>
                        <a:rPr lang="en-US" sz="1200" baseline="0" dirty="0"/>
                        <a:t>Previous Position</a:t>
                      </a:r>
                      <a:endParaRPr lang="en-US" sz="1200" dirty="0"/>
                    </a:p>
                  </a:txBody>
                  <a:tcPr>
                    <a:solidFill>
                      <a:schemeClr val="tx2">
                        <a:lumMod val="75000"/>
                        <a:lumOff val="25000"/>
                      </a:schemeClr>
                    </a:solidFill>
                  </a:tcPr>
                </a:tc>
                <a:extLst>
                  <a:ext uri="{0D108BD9-81ED-4DB2-BD59-A6C34878D82A}">
                    <a16:rowId xmlns:a16="http://schemas.microsoft.com/office/drawing/2014/main" val="10000"/>
                  </a:ext>
                </a:extLst>
              </a:tr>
              <a:tr h="248110">
                <a:tc>
                  <a:txBody>
                    <a:bodyPr/>
                    <a:lstStyle/>
                    <a:p>
                      <a:pPr algn="ctr"/>
                      <a:r>
                        <a:rPr lang="sv-SE" sz="1200" dirty="0"/>
                        <a:t>1</a:t>
                      </a:r>
                      <a:endParaRPr lang="en-US" sz="1200" dirty="0"/>
                    </a:p>
                  </a:txBody>
                  <a:tcPr>
                    <a:solidFill>
                      <a:srgbClr val="C7D1DD"/>
                    </a:solidFill>
                  </a:tcPr>
                </a:tc>
                <a:tc>
                  <a:txBody>
                    <a:bodyPr/>
                    <a:lstStyle/>
                    <a:p>
                      <a:pPr algn="ctr"/>
                      <a:r>
                        <a:rPr lang="en-US" sz="1200" baseline="0" dirty="0"/>
                        <a:t>Director</a:t>
                      </a:r>
                      <a:endParaRPr lang="en-US" sz="1200" dirty="0"/>
                    </a:p>
                  </a:txBody>
                  <a:tcPr>
                    <a:solidFill>
                      <a:srgbClr val="C7D1DD"/>
                    </a:solidFill>
                  </a:tcPr>
                </a:tc>
                <a:tc>
                  <a:txBody>
                    <a:bodyPr/>
                    <a:lstStyle/>
                    <a:p>
                      <a:pPr algn="ctr"/>
                      <a:r>
                        <a:rPr lang="sv-SE" sz="1200" dirty="0"/>
                        <a:t>Director</a:t>
                      </a:r>
                      <a:endParaRPr lang="en-US" sz="1200" dirty="0"/>
                    </a:p>
                  </a:txBody>
                  <a:tcPr>
                    <a:solidFill>
                      <a:srgbClr val="C7D1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1195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4012</TotalTime>
  <Words>2022</Words>
  <Application>Microsoft Office PowerPoint</Application>
  <PresentationFormat>Widescreen</PresentationFormat>
  <Paragraphs>229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Times New Roman</vt:lpstr>
      <vt:lpstr>Office Theme</vt:lpstr>
      <vt:lpstr>Swedish Chamber of Commerce in China  Election Committee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Swedish Chamber of Commerce in China Election Committee</dc:title>
  <dc:creator>Felicia Lindoff</dc:creator>
  <cp:lastModifiedBy>Kollander, John</cp:lastModifiedBy>
  <cp:revision>8</cp:revision>
  <dcterms:created xsi:type="dcterms:W3CDTF">2024-05-14T06:17:47Z</dcterms:created>
  <dcterms:modified xsi:type="dcterms:W3CDTF">2025-04-15T02:30:40Z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50a657a-da37-4a16-8212-03583872c43a_Enabled">
    <vt:lpwstr>true</vt:lpwstr>
  </property>
  <property fmtid="{D5CDD505-2E9C-101B-9397-08002B2CF9AE}" pid="3" name="MSIP_Label_750a657a-da37-4a16-8212-03583872c43a_SetDate">
    <vt:lpwstr>2025-03-11T07:37:05Z</vt:lpwstr>
  </property>
  <property fmtid="{D5CDD505-2E9C-101B-9397-08002B2CF9AE}" pid="4" name="MSIP_Label_750a657a-da37-4a16-8212-03583872c43a_Method">
    <vt:lpwstr>Standard</vt:lpwstr>
  </property>
  <property fmtid="{D5CDD505-2E9C-101B-9397-08002B2CF9AE}" pid="5" name="MSIP_Label_750a657a-da37-4a16-8212-03583872c43a_Name">
    <vt:lpwstr>Restricted</vt:lpwstr>
  </property>
  <property fmtid="{D5CDD505-2E9C-101B-9397-08002B2CF9AE}" pid="6" name="MSIP_Label_750a657a-da37-4a16-8212-03583872c43a_SiteId">
    <vt:lpwstr>5d0501ba-8bc1-464e-b3ad-9e2c8779c55c</vt:lpwstr>
  </property>
  <property fmtid="{D5CDD505-2E9C-101B-9397-08002B2CF9AE}" pid="7" name="MSIP_Label_750a657a-da37-4a16-8212-03583872c43a_ActionId">
    <vt:lpwstr>f83294bb-ee21-46ec-b1e5-3cab97833a53</vt:lpwstr>
  </property>
  <property fmtid="{D5CDD505-2E9C-101B-9397-08002B2CF9AE}" pid="8" name="MSIP_Label_750a657a-da37-4a16-8212-03583872c43a_ContentBits">
    <vt:lpwstr>0</vt:lpwstr>
  </property>
</Properties>
</file>