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5" r:id="rId3"/>
    <p:sldId id="305" r:id="rId4"/>
    <p:sldId id="260" r:id="rId5"/>
    <p:sldId id="310" r:id="rId6"/>
    <p:sldId id="306" r:id="rId7"/>
    <p:sldId id="282" r:id="rId8"/>
    <p:sldId id="304" r:id="rId9"/>
    <p:sldId id="309" r:id="rId10"/>
  </p:sldIdLst>
  <p:sldSz cx="9144000" cy="6858000" type="screen4x3"/>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274" autoAdjust="0"/>
    <p:restoredTop sz="94660"/>
  </p:normalViewPr>
  <p:slideViewPr>
    <p:cSldViewPr>
      <p:cViewPr>
        <p:scale>
          <a:sx n="92" d="100"/>
          <a:sy n="92" d="100"/>
        </p:scale>
        <p:origin x="-64" y="5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06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5100" y="0"/>
            <a:ext cx="3040063" cy="466725"/>
          </a:xfrm>
          <a:prstGeom prst="rect">
            <a:avLst/>
          </a:prstGeom>
        </p:spPr>
        <p:txBody>
          <a:bodyPr vert="horz" lIns="91440" tIns="45720" rIns="91440" bIns="45720" rtlCol="0"/>
          <a:lstStyle>
            <a:lvl1pPr algn="r">
              <a:defRPr sz="1200"/>
            </a:lvl1pPr>
          </a:lstStyle>
          <a:p>
            <a:fld id="{63E4EBD0-F279-4541-B231-66DB8B6A8630}" type="datetimeFigureOut">
              <a:rPr lang="en-US" smtClean="0"/>
              <a:t>4/14/24</a:t>
            </a:fld>
            <a:endParaRPr lang="en-US"/>
          </a:p>
        </p:txBody>
      </p:sp>
      <p:sp>
        <p:nvSpPr>
          <p:cNvPr id="4" name="Slide Image Placeholder 3"/>
          <p:cNvSpPr>
            <a:spLocks noGrp="1" noRot="1" noChangeAspect="1"/>
          </p:cNvSpPr>
          <p:nvPr>
            <p:ph type="sldImg" idx="2"/>
          </p:nvPr>
        </p:nvSpPr>
        <p:spPr>
          <a:xfrm>
            <a:off x="1414463"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340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006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5100" y="8842375"/>
            <a:ext cx="3040063" cy="466725"/>
          </a:xfrm>
          <a:prstGeom prst="rect">
            <a:avLst/>
          </a:prstGeom>
        </p:spPr>
        <p:txBody>
          <a:bodyPr vert="horz" lIns="91440" tIns="45720" rIns="91440" bIns="45720" rtlCol="0" anchor="b"/>
          <a:lstStyle>
            <a:lvl1pPr algn="r">
              <a:defRPr sz="1200"/>
            </a:lvl1pPr>
          </a:lstStyle>
          <a:p>
            <a:fld id="{BB7258C5-01C6-4E9F-83A3-75D6FEB5FEFE}" type="slidenum">
              <a:rPr lang="en-US" smtClean="0"/>
              <a:t>‹#›</a:t>
            </a:fld>
            <a:endParaRPr lang="en-US"/>
          </a:p>
        </p:txBody>
      </p:sp>
    </p:spTree>
    <p:extLst>
      <p:ext uri="{BB962C8B-B14F-4D97-AF65-F5344CB8AC3E}">
        <p14:creationId xmlns:p14="http://schemas.microsoft.com/office/powerpoint/2010/main" val="151789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C74A49-E56A-4683-93FF-15131C1CB153}" type="datetimeFigureOut">
              <a:rPr lang="en-US" smtClean="0"/>
              <a:pPr/>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112F-C1E7-46DC-B2AA-462E84C025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C74A49-E56A-4683-93FF-15131C1CB153}" type="datetimeFigureOut">
              <a:rPr lang="en-US" smtClean="0"/>
              <a:pPr/>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112F-C1E7-46DC-B2AA-462E84C025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C74A49-E56A-4683-93FF-15131C1CB153}" type="datetimeFigureOut">
              <a:rPr lang="en-US" smtClean="0"/>
              <a:pPr/>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112F-C1E7-46DC-B2AA-462E84C025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C74A49-E56A-4683-93FF-15131C1CB153}" type="datetimeFigureOut">
              <a:rPr lang="en-US" smtClean="0"/>
              <a:pPr/>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112F-C1E7-46DC-B2AA-462E84C025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C74A49-E56A-4683-93FF-15131C1CB153}" type="datetimeFigureOut">
              <a:rPr lang="en-US" smtClean="0"/>
              <a:pPr/>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112F-C1E7-46DC-B2AA-462E84C025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C74A49-E56A-4683-93FF-15131C1CB153}" type="datetimeFigureOut">
              <a:rPr lang="en-US" smtClean="0"/>
              <a:pPr/>
              <a:t>4/14/24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112F-C1E7-46DC-B2AA-462E84C025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C74A49-E56A-4683-93FF-15131C1CB153}" type="datetimeFigureOut">
              <a:rPr lang="en-US" smtClean="0"/>
              <a:pPr/>
              <a:t>4/14/24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0112F-C1E7-46DC-B2AA-462E84C025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C74A49-E56A-4683-93FF-15131C1CB153}" type="datetimeFigureOut">
              <a:rPr lang="en-US" smtClean="0"/>
              <a:pPr/>
              <a:t>4/14/24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0112F-C1E7-46DC-B2AA-462E84C025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74A49-E56A-4683-93FF-15131C1CB153}" type="datetimeFigureOut">
              <a:rPr lang="en-US" smtClean="0"/>
              <a:pPr/>
              <a:t>4/14/24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0112F-C1E7-46DC-B2AA-462E84C025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C74A49-E56A-4683-93FF-15131C1CB153}" type="datetimeFigureOut">
              <a:rPr lang="en-US" smtClean="0"/>
              <a:pPr/>
              <a:t>4/14/24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112F-C1E7-46DC-B2AA-462E84C025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C74A49-E56A-4683-93FF-15131C1CB153}" type="datetimeFigureOut">
              <a:rPr lang="en-US" smtClean="0"/>
              <a:pPr/>
              <a:t>4/14/24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112F-C1E7-46DC-B2AA-462E84C025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74A49-E56A-4683-93FF-15131C1CB153}" type="datetimeFigureOut">
              <a:rPr lang="en-US" smtClean="0"/>
              <a:pPr/>
              <a:t>4/14/24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0112F-C1E7-46DC-B2AA-462E84C025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file:////Users/sarawramner/Library/Group%20Containers/UBF8T346G9.ms/WebArchiveCopyPasteTempFiles/com.microsoft.Word/ad87289e-5e30-41ed-8a3f-425d1f2c4ea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Swedish Chamber of Commerce in China</a:t>
            </a:r>
            <a:br>
              <a:rPr lang="en-US" sz="3600" dirty="0"/>
            </a:br>
            <a:r>
              <a:rPr lang="en-US" sz="3600" dirty="0"/>
              <a:t>Election Committee</a:t>
            </a:r>
          </a:p>
        </p:txBody>
      </p:sp>
      <p:sp>
        <p:nvSpPr>
          <p:cNvPr id="5" name="Subtitle 4">
            <a:extLst>
              <a:ext uri="{FF2B5EF4-FFF2-40B4-BE49-F238E27FC236}">
                <a16:creationId xmlns:a16="http://schemas.microsoft.com/office/drawing/2014/main" id="{E475BEEA-6747-4B53-9E32-FAC6B3FA553B}"/>
              </a:ext>
            </a:extLst>
          </p:cNvPr>
          <p:cNvSpPr>
            <a:spLocks noGrp="1"/>
          </p:cNvSpPr>
          <p:nvPr>
            <p:ph type="subTitle" idx="1"/>
          </p:nvPr>
        </p:nvSpPr>
        <p:spPr/>
        <p:txBody>
          <a:bodyPr/>
          <a:lstStyle/>
          <a:p>
            <a:r>
              <a:rPr lang="sv-SE" dirty="0"/>
              <a:t>2024 Board </a:t>
            </a:r>
            <a:r>
              <a:rPr lang="sv-SE" dirty="0" err="1"/>
              <a:t>Proposal</a:t>
            </a:r>
            <a:endParaRPr lang="en-US" dirty="0"/>
          </a:p>
        </p:txBody>
      </p:sp>
      <p:pic>
        <p:nvPicPr>
          <p:cNvPr id="4" name="Picture 3">
            <a:extLst>
              <a:ext uri="{FF2B5EF4-FFF2-40B4-BE49-F238E27FC236}">
                <a16:creationId xmlns:a16="http://schemas.microsoft.com/office/drawing/2014/main" id="{9AEC9AF1-FCD6-0A4E-AD81-BF18CDE662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750" y="644525"/>
            <a:ext cx="1460500" cy="1460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6092390"/>
              </p:ext>
            </p:extLst>
          </p:nvPr>
        </p:nvGraphicFramePr>
        <p:xfrm>
          <a:off x="304800" y="533400"/>
          <a:ext cx="8186611" cy="5970909"/>
        </p:xfrm>
        <a:graphic>
          <a:graphicData uri="http://schemas.openxmlformats.org/drawingml/2006/table">
            <a:tbl>
              <a:tblPr firstRow="1" bandRow="1">
                <a:tableStyleId>{5C22544A-7EE6-4342-B048-85BDC9FD1C3A}</a:tableStyleId>
              </a:tblPr>
              <a:tblGrid>
                <a:gridCol w="1633411">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442367">
                <a:tc>
                  <a:txBody>
                    <a:bodyPr/>
                    <a:lstStyle/>
                    <a:p>
                      <a:r>
                        <a:rPr lang="en-US" sz="1200" dirty="0"/>
                        <a:t>Nominee</a:t>
                      </a:r>
                    </a:p>
                  </a:txBody>
                  <a:tcPr/>
                </a:tc>
                <a:tc>
                  <a:txBody>
                    <a:bodyPr/>
                    <a:lstStyle/>
                    <a:p>
                      <a:r>
                        <a:rPr lang="en-US" sz="1200" dirty="0"/>
                        <a:t>Representing</a:t>
                      </a:r>
                    </a:p>
                  </a:txBody>
                  <a:tcPr/>
                </a:tc>
                <a:tc>
                  <a:txBody>
                    <a:bodyPr/>
                    <a:lstStyle/>
                    <a:p>
                      <a:r>
                        <a:rPr lang="sv-SE" sz="1200" dirty="0"/>
                        <a:t>Position</a:t>
                      </a:r>
                      <a:endParaRPr lang="en-US" sz="1200" dirty="0"/>
                    </a:p>
                  </a:txBody>
                  <a:tcPr/>
                </a:tc>
                <a:tc>
                  <a:txBody>
                    <a:bodyPr/>
                    <a:lstStyle/>
                    <a:p>
                      <a:r>
                        <a:rPr lang="en-US" sz="1200" dirty="0"/>
                        <a:t>Location</a:t>
                      </a:r>
                    </a:p>
                    <a:p>
                      <a:endParaRPr lang="en-US" sz="1200" dirty="0"/>
                    </a:p>
                  </a:txBody>
                  <a:tcPr/>
                </a:tc>
                <a:tc>
                  <a:txBody>
                    <a:bodyPr/>
                    <a:lstStyle/>
                    <a:p>
                      <a:r>
                        <a:rPr lang="en-US" sz="1200" dirty="0"/>
                        <a:t>Gender</a:t>
                      </a:r>
                    </a:p>
                  </a:txBody>
                  <a:tcPr/>
                </a:tc>
                <a:tc>
                  <a:txBody>
                    <a:bodyPr/>
                    <a:lstStyle/>
                    <a:p>
                      <a:r>
                        <a:rPr lang="en-US" sz="1200" dirty="0"/>
                        <a:t>Industry</a:t>
                      </a:r>
                    </a:p>
                  </a:txBody>
                  <a:tcPr/>
                </a:tc>
                <a:extLst>
                  <a:ext uri="{0D108BD9-81ED-4DB2-BD59-A6C34878D82A}">
                    <a16:rowId xmlns:a16="http://schemas.microsoft.com/office/drawing/2014/main" val="10000"/>
                  </a:ext>
                </a:extLst>
              </a:tr>
              <a:tr h="304800">
                <a:tc>
                  <a:txBody>
                    <a:bodyPr/>
                    <a:lstStyle/>
                    <a:p>
                      <a:r>
                        <a:rPr lang="en-US" sz="1200" b="1" kern="1200" dirty="0" err="1">
                          <a:solidFill>
                            <a:schemeClr val="tx1"/>
                          </a:solidFill>
                        </a:rPr>
                        <a:t>Ludvig</a:t>
                      </a:r>
                      <a:r>
                        <a:rPr lang="en-US" sz="1200" b="1" kern="1200" dirty="0">
                          <a:solidFill>
                            <a:schemeClr val="tx1"/>
                          </a:solidFill>
                        </a:rPr>
                        <a:t> Nilsson</a:t>
                      </a:r>
                      <a:endParaRPr lang="en-US" sz="1200" b="1" i="0"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rPr>
                        <a:t>Jade Invest</a:t>
                      </a:r>
                      <a:endParaRPr lang="en-US" sz="1200" b="0" kern="1200" dirty="0">
                        <a:solidFill>
                          <a:schemeClr val="tx1"/>
                        </a:solidFill>
                        <a:latin typeface="+mn-lt"/>
                        <a:ea typeface="+mn-ea"/>
                        <a:cs typeface="+mn-cs"/>
                      </a:endParaRPr>
                    </a:p>
                  </a:txBody>
                  <a:tcPr/>
                </a:tc>
                <a:tc>
                  <a:txBody>
                    <a:bodyPr/>
                    <a:lstStyle/>
                    <a:p>
                      <a:pPr marL="0" algn="l" defTabSz="914400" rtl="0" eaLnBrk="1" latinLnBrk="0" hangingPunct="1"/>
                      <a:r>
                        <a:rPr lang="en-US" sz="1200" b="1" kern="1200" dirty="0">
                          <a:solidFill>
                            <a:schemeClr val="tx1"/>
                          </a:solidFill>
                        </a:rPr>
                        <a:t>Chairman</a:t>
                      </a:r>
                      <a:endParaRPr lang="en-US" sz="1200" b="1" kern="1200" dirty="0">
                        <a:solidFill>
                          <a:schemeClr val="tx1"/>
                        </a:solidFill>
                        <a:latin typeface="+mn-lt"/>
                        <a:ea typeface="+mn-ea"/>
                        <a:cs typeface="+mn-cs"/>
                      </a:endParaRPr>
                    </a:p>
                  </a:txBody>
                  <a:tcPr/>
                </a:tc>
                <a:tc>
                  <a:txBody>
                    <a:bodyPr/>
                    <a:lstStyle/>
                    <a:p>
                      <a:r>
                        <a:rPr lang="en-US" sz="1200" b="0" kern="1200" dirty="0">
                          <a:solidFill>
                            <a:schemeClr val="tx1"/>
                          </a:solidFill>
                        </a:rPr>
                        <a:t>Shanghai</a:t>
                      </a:r>
                      <a:endParaRPr lang="en-US" sz="1200" b="0" kern="1200" dirty="0">
                        <a:solidFill>
                          <a:schemeClr val="tx1"/>
                        </a:solidFill>
                        <a:latin typeface="+mn-lt"/>
                        <a:ea typeface="+mn-ea"/>
                        <a:cs typeface="+mn-cs"/>
                      </a:endParaRPr>
                    </a:p>
                  </a:txBody>
                  <a:tcPr/>
                </a:tc>
                <a:tc>
                  <a:txBody>
                    <a:bodyPr/>
                    <a:lstStyle/>
                    <a:p>
                      <a:r>
                        <a:rPr lang="en-US" sz="1200" b="0" kern="1200" dirty="0">
                          <a:solidFill>
                            <a:schemeClr val="tx1"/>
                          </a:solidFill>
                        </a:rPr>
                        <a:t>Male</a:t>
                      </a:r>
                      <a:endParaRPr lang="en-US" sz="1200" b="0" kern="1200" dirty="0">
                        <a:solidFill>
                          <a:schemeClr val="tx1"/>
                        </a:solidFill>
                        <a:latin typeface="+mn-lt"/>
                        <a:ea typeface="+mn-ea"/>
                        <a:cs typeface="+mn-cs"/>
                      </a:endParaRPr>
                    </a:p>
                  </a:txBody>
                  <a:tcPr/>
                </a:tc>
                <a:tc>
                  <a:txBody>
                    <a:bodyPr/>
                    <a:lstStyle/>
                    <a:p>
                      <a:r>
                        <a:rPr lang="en-US" sz="1200" b="0" kern="1200" dirty="0">
                          <a:solidFill>
                            <a:schemeClr val="tx1"/>
                          </a:solidFill>
                        </a:rPr>
                        <a:t>Service</a:t>
                      </a:r>
                      <a:endParaRPr lang="en-US" sz="1200" b="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344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Sara </a:t>
                      </a:r>
                      <a:r>
                        <a:rPr lang="en-US" sz="1200" b="1" dirty="0" err="1">
                          <a:solidFill>
                            <a:srgbClr val="FF0000"/>
                          </a:solidFill>
                        </a:rPr>
                        <a:t>Wramner</a:t>
                      </a:r>
                      <a:endParaRPr lang="en-US" sz="1200" b="1" dirty="0">
                        <a:solidFill>
                          <a:srgbClr val="FF0000"/>
                        </a:solidFill>
                      </a:endParaRPr>
                    </a:p>
                    <a:p>
                      <a:endParaRPr lang="en-US"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Honorary Member</a:t>
                      </a:r>
                    </a:p>
                    <a:p>
                      <a:endParaRPr lang="en-US" sz="12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FF0000"/>
                          </a:solidFill>
                        </a:rPr>
                        <a:t>Vice </a:t>
                      </a:r>
                      <a:r>
                        <a:rPr lang="sv-SE" sz="1200" b="0" dirty="0" err="1">
                          <a:solidFill>
                            <a:srgbClr val="FF0000"/>
                          </a:solidFill>
                        </a:rPr>
                        <a:t>Chair</a:t>
                      </a:r>
                      <a:r>
                        <a:rPr lang="sv-SE" sz="1200" b="0" dirty="0">
                          <a:solidFill>
                            <a:srgbClr val="FF0000"/>
                          </a:solidFill>
                        </a:rPr>
                        <a:t> BJ</a:t>
                      </a:r>
                      <a:endParaRPr lang="en-US" sz="1200" b="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rPr>
                        <a:t>Beijing</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err="1">
                          <a:solidFill>
                            <a:schemeClr val="tx1"/>
                          </a:solidFill>
                        </a:rPr>
                        <a:t>Female</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tc>
                <a:extLst>
                  <a:ext uri="{0D108BD9-81ED-4DB2-BD59-A6C34878D82A}">
                    <a16:rowId xmlns:a16="http://schemas.microsoft.com/office/drawing/2014/main" val="2720809182"/>
                  </a:ext>
                </a:extLst>
              </a:tr>
              <a:tr h="344592">
                <a:tc>
                  <a:txBody>
                    <a:bodyPr/>
                    <a:lstStyle/>
                    <a:p>
                      <a:r>
                        <a:rPr lang="sv-SE" sz="1200" b="1" dirty="0">
                          <a:solidFill>
                            <a:schemeClr val="tx1"/>
                          </a:solidFill>
                        </a:rPr>
                        <a:t>Tony Wang </a:t>
                      </a:r>
                      <a:endParaRPr lang="en-US" sz="1200" b="1" dirty="0">
                        <a:solidFill>
                          <a:srgbClr val="FF0000"/>
                        </a:solidFill>
                      </a:endParaRPr>
                    </a:p>
                  </a:txBody>
                  <a:tcPr/>
                </a:tc>
                <a:tc>
                  <a:txBody>
                    <a:bodyPr/>
                    <a:lstStyle/>
                    <a:p>
                      <a:r>
                        <a:rPr lang="sv-SE" sz="1200" b="0" dirty="0">
                          <a:solidFill>
                            <a:schemeClr val="tx1"/>
                          </a:solidFill>
                        </a:rPr>
                        <a:t>Nordic Match</a:t>
                      </a:r>
                      <a:endParaRPr lang="en-US" sz="1200" b="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Vice Chair SH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Shanghai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Service</a:t>
                      </a:r>
                    </a:p>
                  </a:txBody>
                  <a:tcPr/>
                </a:tc>
                <a:extLst>
                  <a:ext uri="{0D108BD9-81ED-4DB2-BD59-A6C34878D82A}">
                    <a16:rowId xmlns:a16="http://schemas.microsoft.com/office/drawing/2014/main" val="1231801295"/>
                  </a:ext>
                </a:extLst>
              </a:tr>
              <a:tr h="344592">
                <a:tc>
                  <a:txBody>
                    <a:bodyPr/>
                    <a:lstStyle/>
                    <a:p>
                      <a:r>
                        <a:rPr lang="en-US" sz="1200" b="1" dirty="0">
                          <a:solidFill>
                            <a:schemeClr val="tx1"/>
                          </a:solidFill>
                        </a:rPr>
                        <a:t>Karen Xu</a:t>
                      </a:r>
                    </a:p>
                  </a:txBody>
                  <a:tcPr/>
                </a:tc>
                <a:tc>
                  <a:txBody>
                    <a:bodyPr/>
                    <a:lstStyle/>
                    <a:p>
                      <a:r>
                        <a:rPr lang="en-US" sz="1200" b="0" dirty="0">
                          <a:solidFill>
                            <a:schemeClr val="tx1"/>
                          </a:solidFill>
                        </a:rPr>
                        <a:t>White Peak</a:t>
                      </a:r>
                    </a:p>
                  </a:txBody>
                  <a:tcPr/>
                </a:tc>
                <a:tc>
                  <a:txBody>
                    <a:bodyPr/>
                    <a:lstStyle/>
                    <a:p>
                      <a:r>
                        <a:rPr lang="en-US" sz="1200" b="0" dirty="0">
                          <a:solidFill>
                            <a:schemeClr val="tx1"/>
                          </a:solidFill>
                        </a:rPr>
                        <a:t>Treasurer</a:t>
                      </a:r>
                    </a:p>
                  </a:txBody>
                  <a:tcPr/>
                </a:tc>
                <a:tc>
                  <a:txBody>
                    <a:bodyPr/>
                    <a:lstStyle/>
                    <a:p>
                      <a:r>
                        <a:rPr lang="en-US" sz="1200" b="0" dirty="0"/>
                        <a:t>Beijing</a:t>
                      </a:r>
                    </a:p>
                  </a:txBody>
                  <a:tcPr/>
                </a:tc>
                <a:tc>
                  <a:txBody>
                    <a:bodyPr/>
                    <a:lstStyle/>
                    <a:p>
                      <a:r>
                        <a:rPr lang="en-US" sz="1200" b="0" dirty="0"/>
                        <a:t>Female</a:t>
                      </a:r>
                    </a:p>
                  </a:txBody>
                  <a:tcPr/>
                </a:tc>
                <a:tc>
                  <a:txBody>
                    <a:bodyPr/>
                    <a:lstStyle/>
                    <a:p>
                      <a:r>
                        <a:rPr lang="en-US" sz="1200" b="0" dirty="0"/>
                        <a:t>Service</a:t>
                      </a:r>
                    </a:p>
                  </a:txBody>
                  <a:tcPr/>
                </a:tc>
                <a:extLst>
                  <a:ext uri="{0D108BD9-81ED-4DB2-BD59-A6C34878D82A}">
                    <a16:rowId xmlns:a16="http://schemas.microsoft.com/office/drawing/2014/main" val="4051408399"/>
                  </a:ext>
                </a:extLst>
              </a:tr>
              <a:tr h="344592">
                <a:tc>
                  <a:txBody>
                    <a:bodyPr/>
                    <a:lstStyle/>
                    <a:p>
                      <a:r>
                        <a:rPr lang="en-US" sz="1200" b="1" dirty="0">
                          <a:solidFill>
                            <a:srgbClr val="FF0000"/>
                          </a:solidFill>
                        </a:rPr>
                        <a:t>Kevin Zhang</a:t>
                      </a:r>
                    </a:p>
                  </a:txBody>
                  <a:tcPr/>
                </a:tc>
                <a:tc>
                  <a:txBody>
                    <a:bodyPr/>
                    <a:lstStyle/>
                    <a:p>
                      <a:r>
                        <a:rPr lang="en-US" sz="1200" b="0" dirty="0">
                          <a:solidFill>
                            <a:srgbClr val="FF0000"/>
                          </a:solidFill>
                        </a:rPr>
                        <a:t>Swedbank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Director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Shanghai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chemeClr val="tx1"/>
                          </a:solidFill>
                        </a:rPr>
                        <a:t>Male</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Bank</a:t>
                      </a:r>
                    </a:p>
                  </a:txBody>
                  <a:tcPr/>
                </a:tc>
                <a:extLst>
                  <a:ext uri="{0D108BD9-81ED-4DB2-BD59-A6C34878D82A}">
                    <a16:rowId xmlns:a16="http://schemas.microsoft.com/office/drawing/2014/main" val="161806582"/>
                  </a:ext>
                </a:extLst>
              </a:tr>
              <a:tr h="344592">
                <a:tc>
                  <a:txBody>
                    <a:bodyPr/>
                    <a:lstStyle/>
                    <a:p>
                      <a:r>
                        <a:rPr lang="en-US" sz="1200" b="1" dirty="0">
                          <a:solidFill>
                            <a:srgbClr val="FF0000"/>
                          </a:solidFill>
                        </a:rPr>
                        <a:t>Thomas Zhao</a:t>
                      </a:r>
                    </a:p>
                  </a:txBody>
                  <a:tcPr/>
                </a:tc>
                <a:tc>
                  <a:txBody>
                    <a:bodyPr/>
                    <a:lstStyle/>
                    <a:p>
                      <a:r>
                        <a:rPr lang="en-US" sz="1200" b="0" dirty="0">
                          <a:solidFill>
                            <a:srgbClr val="FF0000"/>
                          </a:solidFill>
                        </a:rPr>
                        <a:t>SKF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Director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Shanghai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chemeClr val="tx1"/>
                          </a:solidFill>
                        </a:rPr>
                        <a:t>Male</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Industry</a:t>
                      </a:r>
                    </a:p>
                  </a:txBody>
                  <a:tcPr/>
                </a:tc>
                <a:extLst>
                  <a:ext uri="{0D108BD9-81ED-4DB2-BD59-A6C34878D82A}">
                    <a16:rowId xmlns:a16="http://schemas.microsoft.com/office/drawing/2014/main" val="2450553590"/>
                  </a:ext>
                </a:extLst>
              </a:tr>
              <a:tr h="298032">
                <a:tc>
                  <a:txBody>
                    <a:bodyPr/>
                    <a:lstStyle/>
                    <a:p>
                      <a:r>
                        <a:rPr lang="en-US" sz="1200" b="1" dirty="0">
                          <a:solidFill>
                            <a:srgbClr val="FF0000"/>
                          </a:solidFill>
                        </a:rPr>
                        <a:t>Hui Chen</a:t>
                      </a:r>
                    </a:p>
                  </a:txBody>
                  <a:tcPr/>
                </a:tc>
                <a:tc>
                  <a:txBody>
                    <a:bodyPr/>
                    <a:lstStyle/>
                    <a:p>
                      <a:r>
                        <a:rPr lang="en-US" sz="1200" b="0" dirty="0">
                          <a:solidFill>
                            <a:srgbClr val="FF0000"/>
                          </a:solidFill>
                        </a:rPr>
                        <a:t>INTER IKEA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Director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Shanghai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Female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Retail</a:t>
                      </a:r>
                    </a:p>
                  </a:txBody>
                  <a:tcPr/>
                </a:tc>
                <a:extLst>
                  <a:ext uri="{0D108BD9-81ED-4DB2-BD59-A6C34878D82A}">
                    <a16:rowId xmlns:a16="http://schemas.microsoft.com/office/drawing/2014/main" val="3372892926"/>
                  </a:ext>
                </a:extLst>
              </a:tr>
              <a:tr h="334440">
                <a:tc>
                  <a:txBody>
                    <a:bodyPr/>
                    <a:lstStyle/>
                    <a:p>
                      <a:r>
                        <a:rPr lang="en-US" sz="1200" b="1" dirty="0">
                          <a:solidFill>
                            <a:schemeClr val="tx1"/>
                          </a:solidFill>
                        </a:rPr>
                        <a:t>Martin </a:t>
                      </a:r>
                      <a:r>
                        <a:rPr lang="en-US" sz="1200" b="1" dirty="0" err="1">
                          <a:solidFill>
                            <a:schemeClr val="tx1"/>
                          </a:solidFill>
                        </a:rPr>
                        <a:t>Poxton</a:t>
                      </a:r>
                      <a:endParaRPr lang="en-US" sz="1200" b="1" dirty="0">
                        <a:solidFill>
                          <a:schemeClr val="tx1"/>
                        </a:solidFill>
                      </a:endParaRPr>
                    </a:p>
                  </a:txBody>
                  <a:tcPr/>
                </a:tc>
                <a:tc>
                  <a:txBody>
                    <a:bodyPr/>
                    <a:lstStyle/>
                    <a:p>
                      <a:r>
                        <a:rPr lang="en-US" sz="1200" b="0" dirty="0" err="1">
                          <a:solidFill>
                            <a:schemeClr val="tx1"/>
                          </a:solidFill>
                        </a:rPr>
                        <a:t>Assa</a:t>
                      </a:r>
                      <a:r>
                        <a:rPr lang="en-US" sz="1200" b="0" dirty="0">
                          <a:solidFill>
                            <a:schemeClr val="tx1"/>
                          </a:solidFill>
                        </a:rPr>
                        <a:t> Abloy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Director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Shanghai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chemeClr val="tx1"/>
                          </a:solidFill>
                        </a:rPr>
                        <a:t>Male</a:t>
                      </a:r>
                      <a:endParaRPr lang="en-US" sz="1200" dirty="0">
                        <a:solidFill>
                          <a:schemeClr val="tx1"/>
                        </a:solidFill>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dirty="0">
                          <a:solidFill>
                            <a:schemeClr val="tx1"/>
                          </a:solidFill>
                        </a:rPr>
                        <a:t>  </a:t>
                      </a:r>
                      <a:r>
                        <a:rPr lang="en-US" sz="1200" dirty="0">
                          <a:solidFill>
                            <a:schemeClr val="tx1"/>
                          </a:solidFill>
                        </a:rPr>
                        <a:t>Industry</a:t>
                      </a:r>
                    </a:p>
                    <a:p>
                      <a:pPr algn="l" fontAlgn="b"/>
                      <a:endParaRPr lang="en-US" sz="11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225201"/>
                  </a:ext>
                </a:extLst>
              </a:tr>
              <a:tr h="344592">
                <a:tc>
                  <a:txBody>
                    <a:bodyPr/>
                    <a:lstStyle/>
                    <a:p>
                      <a:r>
                        <a:rPr lang="en-US" sz="1200" b="1" dirty="0">
                          <a:solidFill>
                            <a:schemeClr val="tx1"/>
                          </a:solidFill>
                        </a:rPr>
                        <a:t>Martin </a:t>
                      </a:r>
                      <a:r>
                        <a:rPr lang="en-US" sz="1200" b="1" dirty="0" err="1">
                          <a:solidFill>
                            <a:schemeClr val="tx1"/>
                          </a:solidFill>
                        </a:rPr>
                        <a:t>Zachrisson</a:t>
                      </a:r>
                      <a:endParaRPr lang="en-US" sz="1200" b="1" dirty="0">
                        <a:solidFill>
                          <a:schemeClr val="tx1"/>
                        </a:solidFill>
                      </a:endParaRPr>
                    </a:p>
                  </a:txBody>
                  <a:tcPr/>
                </a:tc>
                <a:tc>
                  <a:txBody>
                    <a:bodyPr/>
                    <a:lstStyle/>
                    <a:p>
                      <a:r>
                        <a:rPr lang="en-US" sz="1200" b="0" dirty="0" err="1">
                          <a:solidFill>
                            <a:schemeClr val="tx1"/>
                          </a:solidFill>
                        </a:rPr>
                        <a:t>Etteplan</a:t>
                      </a:r>
                      <a:endParaRPr lang="en-US" sz="12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Director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Suzhou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chemeClr val="tx1"/>
                          </a:solidFill>
                        </a:rPr>
                        <a:t>Male</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Service</a:t>
                      </a:r>
                    </a:p>
                  </a:txBody>
                  <a:tcPr/>
                </a:tc>
                <a:extLst>
                  <a:ext uri="{0D108BD9-81ED-4DB2-BD59-A6C34878D82A}">
                    <a16:rowId xmlns:a16="http://schemas.microsoft.com/office/drawing/2014/main" val="4111183553"/>
                  </a:ext>
                </a:extLst>
              </a:tr>
              <a:tr h="341208">
                <a:tc>
                  <a:txBody>
                    <a:bodyPr/>
                    <a:lstStyle/>
                    <a:p>
                      <a:r>
                        <a:rPr lang="en-US" sz="1200" b="1" dirty="0">
                          <a:solidFill>
                            <a:schemeClr val="tx1"/>
                          </a:solidFill>
                        </a:rPr>
                        <a:t>Michel Zhao Qin</a:t>
                      </a:r>
                    </a:p>
                  </a:txBody>
                  <a:tcPr/>
                </a:tc>
                <a:tc>
                  <a:txBody>
                    <a:bodyPr/>
                    <a:lstStyle/>
                    <a:p>
                      <a:r>
                        <a:rPr lang="en-US" sz="1200" b="0" dirty="0">
                          <a:solidFill>
                            <a:schemeClr val="tx1"/>
                          </a:solidFill>
                        </a:rPr>
                        <a:t>Volvo Cars</a:t>
                      </a:r>
                    </a:p>
                  </a:txBody>
                  <a:tcPr/>
                </a:tc>
                <a:tc>
                  <a:txBody>
                    <a:bodyPr/>
                    <a:lstStyle/>
                    <a:p>
                      <a:r>
                        <a:rPr lang="en-US" sz="1200" b="0" dirty="0">
                          <a:solidFill>
                            <a:schemeClr val="tx1"/>
                          </a:solidFill>
                        </a:rPr>
                        <a:t>Director</a:t>
                      </a:r>
                    </a:p>
                  </a:txBody>
                  <a:tcPr/>
                </a:tc>
                <a:tc>
                  <a:txBody>
                    <a:bodyPr/>
                    <a:lstStyle/>
                    <a:p>
                      <a:r>
                        <a:rPr lang="en-US" sz="1200" b="0" dirty="0"/>
                        <a:t>Shanghai</a:t>
                      </a:r>
                    </a:p>
                  </a:txBody>
                  <a:tcPr/>
                </a:tc>
                <a:tc>
                  <a:txBody>
                    <a:bodyPr/>
                    <a:lstStyle/>
                    <a:p>
                      <a:r>
                        <a:rPr lang="en-US" sz="1200" b="0" dirty="0"/>
                        <a:t>Female</a:t>
                      </a:r>
                    </a:p>
                  </a:txBody>
                  <a:tcPr/>
                </a:tc>
                <a:tc>
                  <a:txBody>
                    <a:bodyPr/>
                    <a:lstStyle/>
                    <a:p>
                      <a:r>
                        <a:rPr lang="en-US" sz="1200" b="0" dirty="0"/>
                        <a:t>Industry</a:t>
                      </a:r>
                    </a:p>
                  </a:txBody>
                  <a:tcPr/>
                </a:tc>
                <a:extLst>
                  <a:ext uri="{0D108BD9-81ED-4DB2-BD59-A6C34878D82A}">
                    <a16:rowId xmlns:a16="http://schemas.microsoft.com/office/drawing/2014/main" val="3427857616"/>
                  </a:ext>
                </a:extLst>
              </a:tr>
              <a:tr h="341208">
                <a:tc>
                  <a:txBody>
                    <a:bodyPr/>
                    <a:lstStyle/>
                    <a:p>
                      <a:r>
                        <a:rPr lang="en-US" sz="1200" b="1" dirty="0" err="1">
                          <a:solidFill>
                            <a:schemeClr val="tx1"/>
                          </a:solidFill>
                        </a:rPr>
                        <a:t>Aiying</a:t>
                      </a:r>
                      <a:r>
                        <a:rPr lang="en-US" sz="1200" b="1" dirty="0">
                          <a:solidFill>
                            <a:schemeClr val="tx1"/>
                          </a:solidFill>
                        </a:rPr>
                        <a:t> Wang</a:t>
                      </a:r>
                    </a:p>
                  </a:txBody>
                  <a:tcPr/>
                </a:tc>
                <a:tc>
                  <a:txBody>
                    <a:bodyPr/>
                    <a:lstStyle/>
                    <a:p>
                      <a:r>
                        <a:rPr lang="en-US" sz="1200" b="0" dirty="0" err="1">
                          <a:solidFill>
                            <a:schemeClr val="tx1"/>
                          </a:solidFill>
                        </a:rPr>
                        <a:t>Envac</a:t>
                      </a:r>
                      <a:endParaRPr lang="en-US" sz="1200" b="0" dirty="0">
                        <a:solidFill>
                          <a:schemeClr val="tx1"/>
                        </a:solidFill>
                      </a:endParaRPr>
                    </a:p>
                  </a:txBody>
                  <a:tcPr/>
                </a:tc>
                <a:tc>
                  <a:txBody>
                    <a:bodyPr/>
                    <a:lstStyle/>
                    <a:p>
                      <a:r>
                        <a:rPr lang="en-US" sz="1200" b="0" dirty="0">
                          <a:solidFill>
                            <a:schemeClr val="tx1"/>
                          </a:solidFill>
                        </a:rPr>
                        <a:t>Director</a:t>
                      </a:r>
                    </a:p>
                  </a:txBody>
                  <a:tcPr/>
                </a:tc>
                <a:tc>
                  <a:txBody>
                    <a:bodyPr/>
                    <a:lstStyle/>
                    <a:p>
                      <a:r>
                        <a:rPr lang="en-US" sz="1200" b="0" dirty="0"/>
                        <a:t>Shanghai</a:t>
                      </a:r>
                    </a:p>
                  </a:txBody>
                  <a:tcPr/>
                </a:tc>
                <a:tc>
                  <a:txBody>
                    <a:bodyPr/>
                    <a:lstStyle/>
                    <a:p>
                      <a:r>
                        <a:rPr lang="en-US" sz="1200" b="0" dirty="0"/>
                        <a:t>Female</a:t>
                      </a:r>
                    </a:p>
                  </a:txBody>
                  <a:tcPr/>
                </a:tc>
                <a:tc>
                  <a:txBody>
                    <a:bodyPr/>
                    <a:lstStyle/>
                    <a:p>
                      <a:r>
                        <a:rPr lang="en-US" sz="1200" b="0" dirty="0"/>
                        <a:t>Industry</a:t>
                      </a:r>
                    </a:p>
                  </a:txBody>
                  <a:tcPr/>
                </a:tc>
                <a:extLst>
                  <a:ext uri="{0D108BD9-81ED-4DB2-BD59-A6C34878D82A}">
                    <a16:rowId xmlns:a16="http://schemas.microsoft.com/office/drawing/2014/main" val="1747877898"/>
                  </a:ext>
                </a:extLst>
              </a:tr>
              <a:tr h="341208">
                <a:tc>
                  <a:txBody>
                    <a:bodyPr/>
                    <a:lstStyle/>
                    <a:p>
                      <a:r>
                        <a:rPr lang="en-US" sz="1200" b="1" dirty="0">
                          <a:solidFill>
                            <a:schemeClr val="tx1"/>
                          </a:solidFill>
                        </a:rPr>
                        <a:t>Simon Cai</a:t>
                      </a:r>
                    </a:p>
                  </a:txBody>
                  <a:tcPr/>
                </a:tc>
                <a:tc>
                  <a:txBody>
                    <a:bodyPr/>
                    <a:lstStyle/>
                    <a:p>
                      <a:r>
                        <a:rPr lang="en-US" sz="1200" b="0" dirty="0">
                          <a:solidFill>
                            <a:schemeClr val="tx1"/>
                          </a:solidFill>
                        </a:rPr>
                        <a:t>Triple Digit</a:t>
                      </a:r>
                    </a:p>
                  </a:txBody>
                  <a:tcPr/>
                </a:tc>
                <a:tc>
                  <a:txBody>
                    <a:bodyPr/>
                    <a:lstStyle/>
                    <a:p>
                      <a:r>
                        <a:rPr lang="en-US" sz="1200" b="0" dirty="0">
                          <a:solidFill>
                            <a:schemeClr val="tx1"/>
                          </a:solidFill>
                        </a:rPr>
                        <a:t>Director</a:t>
                      </a:r>
                    </a:p>
                  </a:txBody>
                  <a:tcPr/>
                </a:tc>
                <a:tc>
                  <a:txBody>
                    <a:bodyPr/>
                    <a:lstStyle/>
                    <a:p>
                      <a:r>
                        <a:rPr lang="en-US" sz="1200" b="0" dirty="0"/>
                        <a:t>Shanghai</a:t>
                      </a:r>
                    </a:p>
                  </a:txBody>
                  <a:tcPr/>
                </a:tc>
                <a:tc>
                  <a:txBody>
                    <a:bodyPr/>
                    <a:lstStyle/>
                    <a:p>
                      <a:r>
                        <a:rPr lang="en-US" sz="1200" b="0" dirty="0"/>
                        <a:t>Male</a:t>
                      </a:r>
                    </a:p>
                  </a:txBody>
                  <a:tcPr/>
                </a:tc>
                <a:tc>
                  <a:txBody>
                    <a:bodyPr/>
                    <a:lstStyle/>
                    <a:p>
                      <a:r>
                        <a:rPr lang="en-US" sz="1200" b="0" dirty="0"/>
                        <a:t>Service</a:t>
                      </a:r>
                    </a:p>
                  </a:txBody>
                  <a:tcPr/>
                </a:tc>
                <a:extLst>
                  <a:ext uri="{0D108BD9-81ED-4DB2-BD59-A6C34878D82A}">
                    <a16:rowId xmlns:a16="http://schemas.microsoft.com/office/drawing/2014/main" val="1479040258"/>
                  </a:ext>
                </a:extLst>
              </a:tr>
              <a:tr h="341208">
                <a:tc>
                  <a:txBody>
                    <a:bodyPr/>
                    <a:lstStyle/>
                    <a:p>
                      <a:r>
                        <a:rPr lang="sv-SE" sz="1200" b="1" dirty="0">
                          <a:solidFill>
                            <a:schemeClr val="tx1"/>
                          </a:solidFill>
                        </a:rPr>
                        <a:t>Daniela Ling-Vannerus</a:t>
                      </a:r>
                      <a:endParaRPr lang="en-US" sz="1200" b="1" dirty="0">
                        <a:solidFill>
                          <a:schemeClr val="tx1"/>
                        </a:solidFill>
                      </a:endParaRPr>
                    </a:p>
                  </a:txBody>
                  <a:tcPr/>
                </a:tc>
                <a:tc>
                  <a:txBody>
                    <a:bodyPr/>
                    <a:lstStyle/>
                    <a:p>
                      <a:r>
                        <a:rPr lang="sv-SE" sz="1200" b="0" dirty="0">
                          <a:solidFill>
                            <a:schemeClr val="tx1"/>
                          </a:solidFill>
                        </a:rPr>
                        <a:t>Swedcham</a:t>
                      </a:r>
                      <a:endParaRPr lang="en-US" sz="1200" b="0" dirty="0">
                        <a:solidFill>
                          <a:schemeClr val="tx1"/>
                        </a:solidFill>
                      </a:endParaRPr>
                    </a:p>
                  </a:txBody>
                  <a:tcPr/>
                </a:tc>
                <a:tc>
                  <a:txBody>
                    <a:bodyPr/>
                    <a:lstStyle/>
                    <a:p>
                      <a:r>
                        <a:rPr lang="sv-SE" sz="1200" b="0" dirty="0">
                          <a:solidFill>
                            <a:schemeClr val="tx1"/>
                          </a:solidFill>
                        </a:rPr>
                        <a:t>GM</a:t>
                      </a:r>
                      <a:endParaRPr lang="en-US" sz="1200" b="0" dirty="0">
                        <a:solidFill>
                          <a:schemeClr val="tx1"/>
                        </a:solidFill>
                      </a:endParaRPr>
                    </a:p>
                  </a:txBody>
                  <a:tcPr/>
                </a:tc>
                <a:tc>
                  <a:txBody>
                    <a:bodyPr/>
                    <a:lstStyle/>
                    <a:p>
                      <a:r>
                        <a:rPr lang="sv-SE" sz="1200" b="0" dirty="0"/>
                        <a:t>Beijing</a:t>
                      </a:r>
                      <a:endParaRPr lang="en-US" sz="1200" b="0" dirty="0"/>
                    </a:p>
                  </a:txBody>
                  <a:tcPr/>
                </a:tc>
                <a:tc>
                  <a:txBody>
                    <a:bodyPr/>
                    <a:lstStyle/>
                    <a:p>
                      <a:r>
                        <a:rPr lang="sv-SE" sz="1200" b="0" dirty="0"/>
                        <a:t>Female</a:t>
                      </a:r>
                      <a:endParaRPr lang="en-US" sz="1200" b="0" dirty="0"/>
                    </a:p>
                  </a:txBody>
                  <a:tcPr/>
                </a:tc>
                <a:tc>
                  <a:txBody>
                    <a:bodyPr/>
                    <a:lstStyle/>
                    <a:p>
                      <a:r>
                        <a:rPr lang="sv-SE" sz="1200" b="0" dirty="0"/>
                        <a:t>Service</a:t>
                      </a:r>
                      <a:endParaRPr lang="en-US" sz="1200" b="0" dirty="0"/>
                    </a:p>
                  </a:txBody>
                  <a:tcPr/>
                </a:tc>
                <a:extLst>
                  <a:ext uri="{0D108BD9-81ED-4DB2-BD59-A6C34878D82A}">
                    <a16:rowId xmlns:a16="http://schemas.microsoft.com/office/drawing/2014/main" val="354700903"/>
                  </a:ext>
                </a:extLst>
              </a:tr>
              <a:tr h="341208">
                <a:tc>
                  <a:txBody>
                    <a:bodyPr/>
                    <a:lstStyle/>
                    <a:p>
                      <a:endParaRPr lang="en-US" sz="1000" b="1" dirty="0"/>
                    </a:p>
                  </a:txBody>
                  <a:tcPr/>
                </a:tc>
                <a:tc>
                  <a:txBody>
                    <a:bodyPr/>
                    <a:lstStyle/>
                    <a:p>
                      <a:endParaRPr lang="en-US" sz="1000" b="0" dirty="0"/>
                    </a:p>
                  </a:txBody>
                  <a:tcPr/>
                </a:tc>
                <a:tc>
                  <a:txBody>
                    <a:bodyPr/>
                    <a:lstStyle/>
                    <a:p>
                      <a:r>
                        <a:rPr lang="en-US" sz="1000" b="0" dirty="0"/>
                        <a:t>4 Office Bearers</a:t>
                      </a:r>
                    </a:p>
                    <a:p>
                      <a:r>
                        <a:rPr lang="en-US" sz="1000" b="0" baseline="0" dirty="0"/>
                        <a:t>8 Directors</a:t>
                      </a:r>
                    </a:p>
                    <a:p>
                      <a:r>
                        <a:rPr lang="en-US" sz="1000" b="0" baseline="0" dirty="0"/>
                        <a:t>1 General Manager</a:t>
                      </a:r>
                    </a:p>
                    <a:p>
                      <a:r>
                        <a:rPr lang="sv-SE" sz="1000" b="0" baseline="0" dirty="0"/>
                        <a:t>//13</a:t>
                      </a:r>
                      <a:endParaRPr lang="en-US" sz="1000" b="0" dirty="0"/>
                    </a:p>
                  </a:txBody>
                  <a:tcPr/>
                </a:tc>
                <a:tc>
                  <a:txBody>
                    <a:bodyPr/>
                    <a:lstStyle/>
                    <a:p>
                      <a:r>
                        <a:rPr lang="en-US" sz="1000" b="0" baseline="0" dirty="0"/>
                        <a:t>9 </a:t>
                      </a:r>
                      <a:r>
                        <a:rPr lang="en-US" sz="1000" b="0" dirty="0"/>
                        <a:t>Shanghai</a:t>
                      </a:r>
                    </a:p>
                    <a:p>
                      <a:r>
                        <a:rPr lang="en-US" sz="1000" b="0" dirty="0"/>
                        <a:t>3 Beijing</a:t>
                      </a:r>
                    </a:p>
                    <a:p>
                      <a:r>
                        <a:rPr lang="en-US" sz="1000" b="0" dirty="0"/>
                        <a:t>1 Suzhou</a:t>
                      </a:r>
                    </a:p>
                    <a:p>
                      <a:r>
                        <a:rPr lang="en-US" sz="1000" b="0" baseline="0" dirty="0"/>
                        <a:t>//13</a:t>
                      </a:r>
                      <a:endParaRPr lang="en-US"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6 Female</a:t>
                      </a:r>
                    </a:p>
                    <a:p>
                      <a:r>
                        <a:rPr lang="en-US" sz="1000" dirty="0"/>
                        <a:t>7 Male</a:t>
                      </a:r>
                    </a:p>
                    <a:p>
                      <a:r>
                        <a:rPr lang="en-US" sz="1000" dirty="0"/>
                        <a:t>//13</a:t>
                      </a:r>
                      <a:endParaRPr lang="en-US" sz="1000" b="1" dirty="0"/>
                    </a:p>
                  </a:txBody>
                  <a:tcPr/>
                </a:tc>
                <a:tc>
                  <a:txBody>
                    <a:bodyPr/>
                    <a:lstStyle/>
                    <a:p>
                      <a:r>
                        <a:rPr lang="en-US" sz="1000" baseline="0" dirty="0"/>
                        <a:t>6 </a:t>
                      </a:r>
                      <a:r>
                        <a:rPr lang="en-US" sz="1000" dirty="0"/>
                        <a:t>Service</a:t>
                      </a:r>
                    </a:p>
                    <a:p>
                      <a:r>
                        <a:rPr lang="en-US" sz="1000" baseline="0" dirty="0"/>
                        <a:t>4 </a:t>
                      </a:r>
                      <a:r>
                        <a:rPr lang="en-US" sz="1000" dirty="0"/>
                        <a:t>Industry</a:t>
                      </a:r>
                    </a:p>
                    <a:p>
                      <a:r>
                        <a:rPr lang="sv-SE" sz="1000" dirty="0"/>
                        <a:t>1 </a:t>
                      </a:r>
                      <a:r>
                        <a:rPr lang="sv-SE" sz="1000" dirty="0" err="1"/>
                        <a:t>Retail</a:t>
                      </a:r>
                      <a:endParaRPr lang="sv-SE" sz="1000" dirty="0"/>
                    </a:p>
                    <a:p>
                      <a:r>
                        <a:rPr lang="sv-SE" sz="1000" dirty="0"/>
                        <a:t>1 Bank</a:t>
                      </a:r>
                    </a:p>
                    <a:p>
                      <a:r>
                        <a:rPr lang="sv-SE" sz="1000" dirty="0"/>
                        <a:t>1 </a:t>
                      </a:r>
                      <a:r>
                        <a:rPr lang="sv-SE" sz="1000" dirty="0" err="1"/>
                        <a:t>Other</a:t>
                      </a:r>
                      <a:endParaRPr lang="en-US" sz="1000" dirty="0"/>
                    </a:p>
                    <a:p>
                      <a:r>
                        <a:rPr lang="en-US" sz="1000" dirty="0"/>
                        <a:t>//13</a:t>
                      </a:r>
                      <a:endParaRPr lang="en-US" sz="1000" b="1" dirty="0"/>
                    </a:p>
                  </a:txBody>
                  <a:tcPr/>
                </a:tc>
                <a:extLst>
                  <a:ext uri="{0D108BD9-81ED-4DB2-BD59-A6C34878D82A}">
                    <a16:rowId xmlns:a16="http://schemas.microsoft.com/office/drawing/2014/main" val="3936422412"/>
                  </a:ext>
                </a:extLst>
              </a:tr>
            </a:tbl>
          </a:graphicData>
        </a:graphic>
      </p:graphicFrame>
      <p:sp>
        <p:nvSpPr>
          <p:cNvPr id="3" name="TextBox 2"/>
          <p:cNvSpPr txBox="1"/>
          <p:nvPr/>
        </p:nvSpPr>
        <p:spPr>
          <a:xfrm>
            <a:off x="342900" y="86380"/>
            <a:ext cx="4876800" cy="523220"/>
          </a:xfrm>
          <a:prstGeom prst="rect">
            <a:avLst/>
          </a:prstGeom>
          <a:noFill/>
        </p:spPr>
        <p:txBody>
          <a:bodyPr wrap="square" rtlCol="0">
            <a:spAutoFit/>
          </a:bodyPr>
          <a:lstStyle/>
          <a:p>
            <a:r>
              <a:rPr lang="en-US" sz="2800" b="1" dirty="0"/>
              <a:t>2024</a:t>
            </a:r>
          </a:p>
        </p:txBody>
      </p:sp>
    </p:spTree>
    <p:extLst>
      <p:ext uri="{BB962C8B-B14F-4D97-AF65-F5344CB8AC3E}">
        <p14:creationId xmlns:p14="http://schemas.microsoft.com/office/powerpoint/2010/main" val="165786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819400"/>
            <a:ext cx="2514600" cy="1015663"/>
          </a:xfrm>
          <a:prstGeom prst="rect">
            <a:avLst/>
          </a:prstGeom>
        </p:spPr>
        <p:txBody>
          <a:bodyPr wrap="square">
            <a:spAutoFit/>
          </a:bodyPr>
          <a:lstStyle/>
          <a:p>
            <a:r>
              <a:rPr lang="en-US" b="1" dirty="0"/>
              <a:t>Ludvig Nilsson</a:t>
            </a:r>
            <a:endParaRPr lang="en-US" dirty="0"/>
          </a:p>
          <a:p>
            <a:r>
              <a:rPr lang="en-US" sz="1200" dirty="0"/>
              <a:t>Jade Invest</a:t>
            </a:r>
          </a:p>
          <a:p>
            <a:endParaRPr lang="en-US" sz="1200"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6952230"/>
              </p:ext>
            </p:extLst>
          </p:nvPr>
        </p:nvGraphicFramePr>
        <p:xfrm>
          <a:off x="323273" y="5953051"/>
          <a:ext cx="6343650" cy="838200"/>
        </p:xfrm>
        <a:graphic>
          <a:graphicData uri="http://schemas.openxmlformats.org/drawingml/2006/table">
            <a:tbl>
              <a:tblPr firstRow="1" bandRow="1">
                <a:tableStyleId>{5C22544A-7EE6-4342-B048-85BDC9FD1C3A}</a:tableStyleId>
              </a:tblPr>
              <a:tblGrid>
                <a:gridCol w="1580972">
                  <a:extLst>
                    <a:ext uri="{9D8B030D-6E8A-4147-A177-3AD203B41FA5}">
                      <a16:colId xmlns:a16="http://schemas.microsoft.com/office/drawing/2014/main" val="20000"/>
                    </a:ext>
                  </a:extLst>
                </a:gridCol>
                <a:gridCol w="2896899">
                  <a:extLst>
                    <a:ext uri="{9D8B030D-6E8A-4147-A177-3AD203B41FA5}">
                      <a16:colId xmlns:a16="http://schemas.microsoft.com/office/drawing/2014/main" val="20001"/>
                    </a:ext>
                  </a:extLst>
                </a:gridCol>
                <a:gridCol w="1865779">
                  <a:extLst>
                    <a:ext uri="{9D8B030D-6E8A-4147-A177-3AD203B41FA5}">
                      <a16:colId xmlns:a16="http://schemas.microsoft.com/office/drawing/2014/main" val="20002"/>
                    </a:ext>
                  </a:extLst>
                </a:gridCol>
              </a:tblGrid>
              <a:tr h="381000">
                <a:tc>
                  <a:txBody>
                    <a:bodyPr/>
                    <a:lstStyle/>
                    <a:p>
                      <a:r>
                        <a:rPr lang="en-US" sz="1200" dirty="0"/>
                        <a:t>Years in</a:t>
                      </a:r>
                      <a:r>
                        <a:rPr lang="en-US" sz="1200" baseline="0" dirty="0"/>
                        <a:t> Board</a:t>
                      </a:r>
                      <a:endParaRPr lang="en-US" sz="1200" dirty="0"/>
                    </a:p>
                  </a:txBody>
                  <a:tcPr/>
                </a:tc>
                <a:tc>
                  <a:txBody>
                    <a:bodyPr/>
                    <a:lstStyle/>
                    <a:p>
                      <a:r>
                        <a:rPr lang="en-US" sz="1200" dirty="0"/>
                        <a:t>Position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Previous Position</a:t>
                      </a:r>
                      <a:endParaRPr lang="en-US" sz="1200" dirty="0"/>
                    </a:p>
                  </a:txBody>
                  <a:tcPr/>
                </a:tc>
                <a:extLst>
                  <a:ext uri="{0D108BD9-81ED-4DB2-BD59-A6C34878D82A}">
                    <a16:rowId xmlns:a16="http://schemas.microsoft.com/office/drawing/2014/main" val="10000"/>
                  </a:ext>
                </a:extLst>
              </a:tr>
              <a:tr h="381000">
                <a:tc>
                  <a:txBody>
                    <a:bodyPr/>
                    <a:lstStyle/>
                    <a:p>
                      <a:pPr algn="ctr"/>
                      <a:r>
                        <a:rPr lang="en-US" sz="1200" kern="1200" dirty="0">
                          <a:solidFill>
                            <a:schemeClr val="dk1"/>
                          </a:solidFill>
                          <a:latin typeface="+mn-lt"/>
                          <a:ea typeface="+mn-ea"/>
                          <a:cs typeface="+mn-cs"/>
                        </a:rPr>
                        <a:t>3</a:t>
                      </a:r>
                    </a:p>
                  </a:txBody>
                  <a:tcPr/>
                </a:tc>
                <a:tc>
                  <a:txBody>
                    <a:bodyPr/>
                    <a:lstStyle/>
                    <a:p>
                      <a:pPr algn="ctr"/>
                      <a:r>
                        <a:rPr lang="sv-SE" sz="1200" dirty="0" err="1"/>
                        <a:t>Suggesting</a:t>
                      </a:r>
                      <a:r>
                        <a:rPr lang="sv-SE" sz="1200" dirty="0"/>
                        <a:t> re-</a:t>
                      </a:r>
                      <a:r>
                        <a:rPr lang="sv-SE" sz="1200" dirty="0" err="1"/>
                        <a:t>election</a:t>
                      </a:r>
                      <a:r>
                        <a:rPr lang="sv-SE" sz="1200" dirty="0"/>
                        <a:t> as </a:t>
                      </a:r>
                      <a:r>
                        <a:rPr lang="sv-SE" sz="1200" dirty="0" err="1"/>
                        <a:t>Chairman</a:t>
                      </a:r>
                      <a:r>
                        <a:rPr lang="sv-SE" sz="1200" dirty="0"/>
                        <a:t> </a:t>
                      </a:r>
                      <a:r>
                        <a:rPr lang="sv-SE" sz="1200" dirty="0" err="1"/>
                        <a:t>of</a:t>
                      </a:r>
                      <a:r>
                        <a:rPr lang="sv-SE" sz="1200" dirty="0"/>
                        <a:t> the Board</a:t>
                      </a:r>
                      <a:endParaRPr lang="en-US" sz="1200" dirty="0"/>
                    </a:p>
                  </a:txBody>
                  <a:tcPr/>
                </a:tc>
                <a:tc>
                  <a:txBody>
                    <a:bodyPr/>
                    <a:lstStyle/>
                    <a:p>
                      <a:pPr algn="ctr"/>
                      <a:r>
                        <a:rPr lang="sv-SE" sz="1200" dirty="0" err="1"/>
                        <a:t>Chairman</a:t>
                      </a:r>
                      <a:r>
                        <a:rPr lang="sv-SE" sz="1200" dirty="0"/>
                        <a:t> </a:t>
                      </a:r>
                      <a:r>
                        <a:rPr lang="sv-SE" sz="1200" dirty="0" err="1"/>
                        <a:t>of</a:t>
                      </a:r>
                      <a:r>
                        <a:rPr lang="sv-SE" sz="1200" dirty="0"/>
                        <a:t> the Board</a:t>
                      </a:r>
                      <a:endParaRPr lang="en-US" sz="1200"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2971800" y="302359"/>
            <a:ext cx="6172200" cy="5693866"/>
          </a:xfrm>
          <a:prstGeom prst="rect">
            <a:avLst/>
          </a:prstGeom>
          <a:noFill/>
        </p:spPr>
        <p:txBody>
          <a:bodyPr wrap="square" rtlCol="0">
            <a:spAutoFit/>
          </a:bodyPr>
          <a:lstStyle/>
          <a:p>
            <a:r>
              <a:rPr lang="en-US" sz="1400" b="1" dirty="0"/>
              <a:t>Background</a:t>
            </a:r>
          </a:p>
          <a:p>
            <a:r>
              <a:rPr lang="en-US" sz="1400" dirty="0"/>
              <a:t>Ludvig co-founded the private equity firm Jade Invest in 2005 in Shanghai. In his current capacity, Ludvig is responsible for overseeing day-to-day activities of the firm’s Shanghai office, including investment management, investor relations and internal operations, as well as several board directorships in Jade’s investments. </a:t>
            </a:r>
            <a:r>
              <a:rPr lang="en-US" sz="1400" dirty="0" err="1"/>
              <a:t>Ludvig’s</a:t>
            </a:r>
            <a:r>
              <a:rPr lang="en-US" sz="1400" dirty="0"/>
              <a:t> previous experience includes PwC Transaction Services Strategy Group (London), Roland Berger Strategy Consultants (Shanghai) and </a:t>
            </a:r>
            <a:r>
              <a:rPr lang="en-US" sz="1400" dirty="0" err="1"/>
              <a:t>Longshine</a:t>
            </a:r>
            <a:r>
              <a:rPr lang="en-US" sz="1400" dirty="0"/>
              <a:t> Technology (Beijing &amp; Shanghai).</a:t>
            </a:r>
          </a:p>
          <a:p>
            <a:endParaRPr lang="en-US" sz="1400" dirty="0"/>
          </a:p>
          <a:p>
            <a:r>
              <a:rPr lang="en-US" sz="1400" dirty="0" err="1"/>
              <a:t>Ludvig</a:t>
            </a:r>
            <a:r>
              <a:rPr lang="en-US" sz="1400" dirty="0"/>
              <a:t> holds a BA in Chinese and Management from The School of Oriental and African Studies (SOAS), University of London, and is a fluent Mandarin speaker.</a:t>
            </a:r>
          </a:p>
          <a:p>
            <a:r>
              <a:rPr lang="en-US" sz="1400" dirty="0"/>
              <a:t>Ludvig has been the Chairman of the Board of Directors of the Swedish Chamber of Commerce in China since 2021.</a:t>
            </a:r>
          </a:p>
          <a:p>
            <a:endParaRPr lang="en-US" sz="1400" dirty="0"/>
          </a:p>
          <a:p>
            <a:r>
              <a:rPr lang="en-US" sz="1400" b="1" dirty="0"/>
              <a:t>Mission Statement</a:t>
            </a:r>
            <a:br>
              <a:rPr lang="en-US" sz="1400" b="1" dirty="0"/>
            </a:br>
            <a:r>
              <a:rPr lang="en-US" sz="1400" dirty="0"/>
              <a:t>I first arrived in China 25 years ago and have lived in China for over 20 years. For most of my time here, I have focused on gaining a deep understanding of the local market and how Chinese companies are developing. I would like to bring this experience to Swedish companies, to help them develop better in China. This means finding ways to sharpen the tools to compete effectively with leading local companies in China, as well as finding win-win partnerships with Chinese companies for the Chinese and international markets. </a:t>
            </a:r>
          </a:p>
          <a:p>
            <a:r>
              <a:rPr lang="en-US" sz="1400" dirty="0"/>
              <a:t>I also think the chamber has an important role in helping Chinese employees in Swedish companies to understand Swedish culture, communication and leadership style as well as values. This is important to help Swedish companies attract and motivate the best talent as well as building support for the Sweden brand</a:t>
            </a:r>
          </a:p>
        </p:txBody>
      </p:sp>
      <p:pic>
        <p:nvPicPr>
          <p:cNvPr id="9" name="Picture 8">
            <a:extLst>
              <a:ext uri="{FF2B5EF4-FFF2-40B4-BE49-F238E27FC236}">
                <a16:creationId xmlns:a16="http://schemas.microsoft.com/office/drawing/2014/main" id="{4020FFEC-F7A0-B34E-B941-22E34B6B7703}"/>
              </a:ext>
            </a:extLst>
          </p:cNvPr>
          <p:cNvPicPr>
            <a:picLocks noChangeAspect="1"/>
          </p:cNvPicPr>
          <p:nvPr/>
        </p:nvPicPr>
        <p:blipFill rotWithShape="1">
          <a:blip r:embed="rId2"/>
          <a:srcRect l="33623" t="4406" r="36109" b="30666"/>
          <a:stretch/>
        </p:blipFill>
        <p:spPr>
          <a:xfrm>
            <a:off x="273399" y="304800"/>
            <a:ext cx="1288701" cy="1836999"/>
          </a:xfrm>
          <a:prstGeom prst="rect">
            <a:avLst/>
          </a:prstGeom>
        </p:spPr>
      </p:pic>
    </p:spTree>
    <p:extLst>
      <p:ext uri="{BB962C8B-B14F-4D97-AF65-F5344CB8AC3E}">
        <p14:creationId xmlns:p14="http://schemas.microsoft.com/office/powerpoint/2010/main" val="350699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D16875B3-8D60-D641-A2DE-685127705D4F}"/>
              </a:ext>
            </a:extLst>
          </p:cNvPr>
          <p:cNvGraphicFramePr>
            <a:graphicFrameLocks noGrp="1"/>
          </p:cNvGraphicFramePr>
          <p:nvPr>
            <p:extLst>
              <p:ext uri="{D42A27DB-BD31-4B8C-83A1-F6EECF244321}">
                <p14:modId xmlns:p14="http://schemas.microsoft.com/office/powerpoint/2010/main" val="2569044205"/>
              </p:ext>
            </p:extLst>
          </p:nvPr>
        </p:nvGraphicFramePr>
        <p:xfrm>
          <a:off x="368968" y="2590800"/>
          <a:ext cx="5803232" cy="914400"/>
        </p:xfrm>
        <a:graphic>
          <a:graphicData uri="http://schemas.openxmlformats.org/drawingml/2006/table">
            <a:tbl>
              <a:tblPr firstRow="1" bandRow="1">
                <a:tableStyleId>{5C22544A-7EE6-4342-B048-85BDC9FD1C3A}</a:tableStyleId>
              </a:tblPr>
              <a:tblGrid>
                <a:gridCol w="1397726">
                  <a:extLst>
                    <a:ext uri="{9D8B030D-6E8A-4147-A177-3AD203B41FA5}">
                      <a16:colId xmlns:a16="http://schemas.microsoft.com/office/drawing/2014/main" val="20000"/>
                    </a:ext>
                  </a:extLst>
                </a:gridCol>
                <a:gridCol w="2561127">
                  <a:extLst>
                    <a:ext uri="{9D8B030D-6E8A-4147-A177-3AD203B41FA5}">
                      <a16:colId xmlns:a16="http://schemas.microsoft.com/office/drawing/2014/main" val="20001"/>
                    </a:ext>
                  </a:extLst>
                </a:gridCol>
                <a:gridCol w="1844379">
                  <a:extLst>
                    <a:ext uri="{9D8B030D-6E8A-4147-A177-3AD203B41FA5}">
                      <a16:colId xmlns:a16="http://schemas.microsoft.com/office/drawing/2014/main" val="20002"/>
                    </a:ext>
                  </a:extLst>
                </a:gridCol>
              </a:tblGrid>
              <a:tr h="457200">
                <a:tc>
                  <a:txBody>
                    <a:bodyPr/>
                    <a:lstStyle/>
                    <a:p>
                      <a:r>
                        <a:rPr lang="en-US" sz="1200" dirty="0"/>
                        <a:t>Years in</a:t>
                      </a:r>
                      <a:r>
                        <a:rPr lang="en-US" sz="1200" baseline="0" dirty="0"/>
                        <a:t> Board</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Position</a:t>
                      </a:r>
                    </a:p>
                    <a:p>
                      <a:endParaRPr lang="en-US" sz="1200" dirty="0"/>
                    </a:p>
                  </a:txBody>
                  <a:tcPr/>
                </a:tc>
                <a:tc>
                  <a:txBody>
                    <a:bodyPr/>
                    <a:lstStyle/>
                    <a:p>
                      <a:r>
                        <a:rPr lang="en-US" sz="1200" baseline="0" dirty="0"/>
                        <a:t>Previous Position</a:t>
                      </a:r>
                      <a:endParaRPr lang="en-US" sz="1200" dirty="0"/>
                    </a:p>
                  </a:txBody>
                  <a:tcPr/>
                </a:tc>
                <a:extLst>
                  <a:ext uri="{0D108BD9-81ED-4DB2-BD59-A6C34878D82A}">
                    <a16:rowId xmlns:a16="http://schemas.microsoft.com/office/drawing/2014/main" val="10000"/>
                  </a:ext>
                </a:extLst>
              </a:tr>
              <a:tr h="370840">
                <a:tc>
                  <a:txBody>
                    <a:bodyPr/>
                    <a:lstStyle/>
                    <a:p>
                      <a:pPr algn="ctr"/>
                      <a:r>
                        <a:rPr lang="en-US" sz="1200" dirty="0">
                          <a:solidFill>
                            <a:srgbClr val="FF0000"/>
                          </a:solidFill>
                        </a:rPr>
                        <a:t>New</a:t>
                      </a:r>
                    </a:p>
                  </a:txBody>
                  <a:tcPr/>
                </a:tc>
                <a:tc>
                  <a:txBody>
                    <a:bodyPr/>
                    <a:lstStyle/>
                    <a:p>
                      <a:pPr algn="ctr"/>
                      <a:r>
                        <a:rPr lang="en-US" sz="1200" dirty="0"/>
                        <a:t>Suggesting</a:t>
                      </a:r>
                      <a:r>
                        <a:rPr lang="en-US" sz="1200" baseline="0" dirty="0"/>
                        <a:t> election as Vice Chairman Beijing</a:t>
                      </a:r>
                      <a:endParaRPr lang="en-US" sz="1200" dirty="0"/>
                    </a:p>
                  </a:txBody>
                  <a:tcPr/>
                </a:tc>
                <a:tc>
                  <a:txBody>
                    <a:bodyPr/>
                    <a:lstStyle/>
                    <a:p>
                      <a:pPr algn="ctr"/>
                      <a:endParaRPr lang="en-US" sz="1200" dirty="0"/>
                    </a:p>
                  </a:txBody>
                  <a:tcPr/>
                </a:tc>
                <a:extLst>
                  <a:ext uri="{0D108BD9-81ED-4DB2-BD59-A6C34878D82A}">
                    <a16:rowId xmlns:a16="http://schemas.microsoft.com/office/drawing/2014/main" val="10001"/>
                  </a:ext>
                </a:extLst>
              </a:tr>
            </a:tbl>
          </a:graphicData>
        </a:graphic>
      </p:graphicFrame>
      <p:sp>
        <p:nvSpPr>
          <p:cNvPr id="18" name="TextBox 17">
            <a:extLst>
              <a:ext uri="{FF2B5EF4-FFF2-40B4-BE49-F238E27FC236}">
                <a16:creationId xmlns:a16="http://schemas.microsoft.com/office/drawing/2014/main" id="{D2871D38-8D87-C848-8181-A767963B1960}"/>
              </a:ext>
            </a:extLst>
          </p:cNvPr>
          <p:cNvSpPr txBox="1"/>
          <p:nvPr/>
        </p:nvSpPr>
        <p:spPr>
          <a:xfrm>
            <a:off x="1828800" y="1414630"/>
            <a:ext cx="1960880" cy="738664"/>
          </a:xfrm>
          <a:prstGeom prst="rect">
            <a:avLst/>
          </a:prstGeom>
          <a:noFill/>
        </p:spPr>
        <p:txBody>
          <a:bodyPr wrap="square" rtlCol="0">
            <a:spAutoFit/>
          </a:bodyPr>
          <a:lstStyle/>
          <a:p>
            <a:r>
              <a:rPr lang="en-US" b="1" dirty="0"/>
              <a:t>Sara </a:t>
            </a:r>
            <a:r>
              <a:rPr lang="en-US" b="1" dirty="0" err="1"/>
              <a:t>Wramner</a:t>
            </a:r>
            <a:endParaRPr lang="en-US" dirty="0"/>
          </a:p>
          <a:p>
            <a:r>
              <a:rPr lang="en-US" sz="1200" dirty="0"/>
              <a:t>Honorary Member</a:t>
            </a:r>
            <a:br>
              <a:rPr lang="en-US" sz="1200" dirty="0"/>
            </a:br>
            <a:endParaRPr lang="en-US" sz="1200" dirty="0"/>
          </a:p>
        </p:txBody>
      </p:sp>
      <p:sp>
        <p:nvSpPr>
          <p:cNvPr id="19" name="TextBox 18">
            <a:extLst>
              <a:ext uri="{FF2B5EF4-FFF2-40B4-BE49-F238E27FC236}">
                <a16:creationId xmlns:a16="http://schemas.microsoft.com/office/drawing/2014/main" id="{085BA3E5-BC44-6E4E-98EA-70DF9E5CA2B6}"/>
              </a:ext>
            </a:extLst>
          </p:cNvPr>
          <p:cNvSpPr txBox="1"/>
          <p:nvPr/>
        </p:nvSpPr>
        <p:spPr>
          <a:xfrm>
            <a:off x="3794072" y="119223"/>
            <a:ext cx="5005022" cy="2123658"/>
          </a:xfrm>
          <a:prstGeom prst="rect">
            <a:avLst/>
          </a:prstGeom>
          <a:noFill/>
        </p:spPr>
        <p:txBody>
          <a:bodyPr wrap="square" rtlCol="0">
            <a:spAutoFit/>
          </a:bodyPr>
          <a:lstStyle/>
          <a:p>
            <a:r>
              <a:rPr lang="en-US" sz="1200" b="1" dirty="0"/>
              <a:t>Mission Statement</a:t>
            </a:r>
            <a:endParaRPr lang="en-US" sz="1200" dirty="0"/>
          </a:p>
          <a:p>
            <a:r>
              <a:rPr lang="en-US" sz="1200" dirty="0"/>
              <a:t>China today is a very different market and society than just a couple of years ago, so with new mindset, ideas and some creativity SCCC can further increase the value for its current members as well as to  reach new potential areas and resources.</a:t>
            </a:r>
          </a:p>
          <a:p>
            <a:r>
              <a:rPr lang="en-US" sz="1200" dirty="0"/>
              <a:t> </a:t>
            </a:r>
          </a:p>
          <a:p>
            <a:r>
              <a:rPr lang="en-US" sz="1200" dirty="0"/>
              <a:t>With my almost 3 decades of senior business experience in China, my fluent Chinese, and my drive and passion to be the link between East and West, I am convinced we can make SCCC even more brilliant and successful, as well as further improve Sino-Swedish business relations and promoting the Swedish brand and image.</a:t>
            </a:r>
          </a:p>
        </p:txBody>
      </p:sp>
      <p:graphicFrame>
        <p:nvGraphicFramePr>
          <p:cNvPr id="13" name="Table 12">
            <a:extLst>
              <a:ext uri="{FF2B5EF4-FFF2-40B4-BE49-F238E27FC236}">
                <a16:creationId xmlns:a16="http://schemas.microsoft.com/office/drawing/2014/main" id="{63E64723-B851-2745-A12B-366CDDB53615}"/>
              </a:ext>
            </a:extLst>
          </p:cNvPr>
          <p:cNvGraphicFramePr>
            <a:graphicFrameLocks noGrp="1"/>
          </p:cNvGraphicFramePr>
          <p:nvPr>
            <p:extLst>
              <p:ext uri="{D42A27DB-BD31-4B8C-83A1-F6EECF244321}">
                <p14:modId xmlns:p14="http://schemas.microsoft.com/office/powerpoint/2010/main" val="1873043246"/>
              </p:ext>
            </p:extLst>
          </p:nvPr>
        </p:nvGraphicFramePr>
        <p:xfrm>
          <a:off x="399472" y="5801360"/>
          <a:ext cx="5772728" cy="914400"/>
        </p:xfrm>
        <a:graphic>
          <a:graphicData uri="http://schemas.openxmlformats.org/drawingml/2006/table">
            <a:tbl>
              <a:tblPr firstRow="1" bandRow="1">
                <a:tableStyleId>{5C22544A-7EE6-4342-B048-85BDC9FD1C3A}</a:tableStyleId>
              </a:tblPr>
              <a:tblGrid>
                <a:gridCol w="1438686">
                  <a:extLst>
                    <a:ext uri="{9D8B030D-6E8A-4147-A177-3AD203B41FA5}">
                      <a16:colId xmlns:a16="http://schemas.microsoft.com/office/drawing/2014/main" val="20000"/>
                    </a:ext>
                  </a:extLst>
                </a:gridCol>
                <a:gridCol w="2527769">
                  <a:extLst>
                    <a:ext uri="{9D8B030D-6E8A-4147-A177-3AD203B41FA5}">
                      <a16:colId xmlns:a16="http://schemas.microsoft.com/office/drawing/2014/main" val="20001"/>
                    </a:ext>
                  </a:extLst>
                </a:gridCol>
                <a:gridCol w="1806273">
                  <a:extLst>
                    <a:ext uri="{9D8B030D-6E8A-4147-A177-3AD203B41FA5}">
                      <a16:colId xmlns:a16="http://schemas.microsoft.com/office/drawing/2014/main" val="20002"/>
                    </a:ext>
                  </a:extLst>
                </a:gridCol>
              </a:tblGrid>
              <a:tr h="457200">
                <a:tc>
                  <a:txBody>
                    <a:bodyPr/>
                    <a:lstStyle/>
                    <a:p>
                      <a:r>
                        <a:rPr lang="en-US" sz="1200" dirty="0"/>
                        <a:t>Years in</a:t>
                      </a:r>
                      <a:r>
                        <a:rPr lang="en-US" sz="1200" baseline="0" dirty="0"/>
                        <a:t> Board</a:t>
                      </a:r>
                      <a:endParaRPr lang="en-US" sz="1200" dirty="0"/>
                    </a:p>
                  </a:txBody>
                  <a:tcPr/>
                </a:tc>
                <a:tc>
                  <a:txBody>
                    <a:bodyPr/>
                    <a:lstStyle/>
                    <a:p>
                      <a:r>
                        <a:rPr lang="en-US" sz="1200" baseline="0" dirty="0"/>
                        <a:t>Position</a:t>
                      </a:r>
                      <a:endParaRPr lang="en-US" sz="1200" dirty="0"/>
                    </a:p>
                  </a:txBody>
                  <a:tcPr/>
                </a:tc>
                <a:tc>
                  <a:txBody>
                    <a:bodyPr/>
                    <a:lstStyle/>
                    <a:p>
                      <a:r>
                        <a:rPr lang="en-US" sz="1200" baseline="0" dirty="0"/>
                        <a:t>Previous Position</a:t>
                      </a:r>
                      <a:endParaRPr lang="en-US" sz="1200" dirty="0"/>
                    </a:p>
                  </a:txBody>
                  <a:tcPr/>
                </a:tc>
                <a:extLst>
                  <a:ext uri="{0D108BD9-81ED-4DB2-BD59-A6C34878D82A}">
                    <a16:rowId xmlns:a16="http://schemas.microsoft.com/office/drawing/2014/main" val="10000"/>
                  </a:ext>
                </a:extLst>
              </a:tr>
              <a:tr h="370840">
                <a:tc>
                  <a:txBody>
                    <a:bodyPr/>
                    <a:lstStyle/>
                    <a:p>
                      <a:pPr algn="ctr"/>
                      <a:r>
                        <a:rPr lang="sv-SE" sz="1200" dirty="0"/>
                        <a:t>3</a:t>
                      </a:r>
                      <a:endParaRPr lang="en-US" sz="1200" dirty="0"/>
                    </a:p>
                  </a:txBody>
                  <a:tcPr/>
                </a:tc>
                <a:tc>
                  <a:txBody>
                    <a:bodyPr/>
                    <a:lstStyle/>
                    <a:p>
                      <a:pPr algn="ctr"/>
                      <a:r>
                        <a:rPr lang="sv-SE" sz="1200" dirty="0" err="1"/>
                        <a:t>Suggesting</a:t>
                      </a:r>
                      <a:r>
                        <a:rPr lang="sv-SE" sz="1200" dirty="0"/>
                        <a:t> re-</a:t>
                      </a:r>
                      <a:r>
                        <a:rPr lang="sv-SE" sz="1200" dirty="0" err="1"/>
                        <a:t>election</a:t>
                      </a:r>
                      <a:r>
                        <a:rPr lang="sv-SE" sz="1200" dirty="0"/>
                        <a:t> </a:t>
                      </a:r>
                      <a:r>
                        <a:rPr lang="en-US" sz="1200" baseline="0" dirty="0"/>
                        <a:t>as as Vice Chairman Shanghai</a:t>
                      </a:r>
                      <a:endParaRPr lang="en-US" sz="1200" dirty="0"/>
                    </a:p>
                  </a:txBody>
                  <a:tcPr/>
                </a:tc>
                <a:tc>
                  <a:txBody>
                    <a:bodyPr/>
                    <a:lstStyle/>
                    <a:p>
                      <a:pPr algn="ctr"/>
                      <a:r>
                        <a:rPr lang="en-US" sz="1200" baseline="0" dirty="0"/>
                        <a:t>Vice Chairman Shanghai</a:t>
                      </a:r>
                      <a:endParaRPr lang="en-US" sz="1200" dirty="0"/>
                    </a:p>
                  </a:txBody>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E42E0C48-67D6-1C45-8562-AE57D3C2E105}"/>
              </a:ext>
            </a:extLst>
          </p:cNvPr>
          <p:cNvSpPr/>
          <p:nvPr/>
        </p:nvSpPr>
        <p:spPr>
          <a:xfrm>
            <a:off x="1828800" y="5044083"/>
            <a:ext cx="3162300" cy="584775"/>
          </a:xfrm>
          <a:prstGeom prst="rect">
            <a:avLst/>
          </a:prstGeom>
        </p:spPr>
        <p:txBody>
          <a:bodyPr wrap="square">
            <a:spAutoFit/>
          </a:bodyPr>
          <a:lstStyle/>
          <a:p>
            <a:r>
              <a:rPr lang="en-US" b="1" dirty="0">
                <a:latin typeface="+mj-lt"/>
              </a:rPr>
              <a:t>Tony Wang</a:t>
            </a:r>
          </a:p>
          <a:p>
            <a:r>
              <a:rPr lang="sv-SE" sz="1400" dirty="0">
                <a:latin typeface="+mj-lt"/>
              </a:rPr>
              <a:t>Nordic Match</a:t>
            </a:r>
            <a:endParaRPr lang="en-US" sz="1400" dirty="0">
              <a:latin typeface="+mj-lt"/>
            </a:endParaRPr>
          </a:p>
        </p:txBody>
      </p:sp>
      <p:sp>
        <p:nvSpPr>
          <p:cNvPr id="20" name="TextBox 19">
            <a:extLst>
              <a:ext uri="{FF2B5EF4-FFF2-40B4-BE49-F238E27FC236}">
                <a16:creationId xmlns:a16="http://schemas.microsoft.com/office/drawing/2014/main" id="{62848683-67DF-CD4A-BDCC-9469BBE35624}"/>
              </a:ext>
            </a:extLst>
          </p:cNvPr>
          <p:cNvSpPr txBox="1"/>
          <p:nvPr/>
        </p:nvSpPr>
        <p:spPr>
          <a:xfrm>
            <a:off x="3789680" y="3505200"/>
            <a:ext cx="4985352" cy="2123658"/>
          </a:xfrm>
          <a:prstGeom prst="rect">
            <a:avLst/>
          </a:prstGeom>
          <a:noFill/>
        </p:spPr>
        <p:txBody>
          <a:bodyPr wrap="square" rtlCol="0">
            <a:spAutoFit/>
          </a:bodyPr>
          <a:lstStyle/>
          <a:p>
            <a:r>
              <a:rPr lang="en-US" sz="1200" b="1" dirty="0"/>
              <a:t>Mission Statement</a:t>
            </a:r>
            <a:endParaRPr lang="en-US" sz="1200" dirty="0"/>
          </a:p>
          <a:p>
            <a:r>
              <a:rPr lang="en-SE" sz="1200" dirty="0"/>
              <a:t>Reflecting on my background as a Swedish with Chinese roots, I have long felt a strong mission to contribute to the Sino-Swedish community. As Swedcham is an integral meeting platform and growth promoter for Swedish businesses in China, the key focus of my candidacy at the Chamber will the following: 1) Help to increase the number of members by increasing the awareness of the Chamber both in China and Sweden 2) Engage Swedish corporate leaders to discuss and exchange strategic objectives through Swedcham network and hence secure the competitiveness of Swedish companies in China 3) Engage with the growing numbers of Swedish entrepreneurs in China and helping them to succeed. </a:t>
            </a:r>
          </a:p>
        </p:txBody>
      </p:sp>
      <p:pic>
        <p:nvPicPr>
          <p:cNvPr id="10" name="Picture 9" descr="A person in a suit&#10;&#10;Description automatically generated with medium confidence">
            <a:extLst>
              <a:ext uri="{FF2B5EF4-FFF2-40B4-BE49-F238E27FC236}">
                <a16:creationId xmlns:a16="http://schemas.microsoft.com/office/drawing/2014/main" id="{8526D5A8-E412-D64D-83BD-6F1337B59B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53" r="26685" b="56383"/>
          <a:stretch/>
        </p:blipFill>
        <p:spPr>
          <a:xfrm>
            <a:off x="344905" y="3742659"/>
            <a:ext cx="1403924" cy="1836998"/>
          </a:xfrm>
          <a:prstGeom prst="rect">
            <a:avLst/>
          </a:prstGeom>
        </p:spPr>
      </p:pic>
      <p:sp>
        <p:nvSpPr>
          <p:cNvPr id="2" name="Rectangle 2">
            <a:extLst>
              <a:ext uri="{FF2B5EF4-FFF2-40B4-BE49-F238E27FC236}">
                <a16:creationId xmlns:a16="http://schemas.microsoft.com/office/drawing/2014/main" id="{1EC7D2BC-DEFC-7060-DBBC-CBF1A4601310}"/>
              </a:ext>
            </a:extLst>
          </p:cNvPr>
          <p:cNvSpPr>
            <a:spLocks noChangeArrowheads="1"/>
          </p:cNvSpPr>
          <p:nvPr/>
        </p:nvSpPr>
        <p:spPr bwMode="auto">
          <a:xfrm>
            <a:off x="344906" y="213358"/>
            <a:ext cx="5344274" cy="4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N"/>
          </a:p>
        </p:txBody>
      </p:sp>
      <p:pic>
        <p:nvPicPr>
          <p:cNvPr id="1025" name="Picture 1">
            <a:extLst>
              <a:ext uri="{FF2B5EF4-FFF2-40B4-BE49-F238E27FC236}">
                <a16:creationId xmlns:a16="http://schemas.microsoft.com/office/drawing/2014/main" id="{D036849F-8D3C-55D6-28C7-95D849E5E550}"/>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44905" y="213359"/>
            <a:ext cx="1411784" cy="1686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7E696-9BC7-5934-2353-D468E36B1C38}"/>
              </a:ext>
            </a:extLst>
          </p:cNvPr>
          <p:cNvSpPr/>
          <p:nvPr/>
        </p:nvSpPr>
        <p:spPr>
          <a:xfrm>
            <a:off x="1700226" y="1354528"/>
            <a:ext cx="2514600" cy="1200329"/>
          </a:xfrm>
          <a:prstGeom prst="rect">
            <a:avLst/>
          </a:prstGeom>
        </p:spPr>
        <p:txBody>
          <a:bodyPr wrap="square">
            <a:spAutoFit/>
          </a:bodyPr>
          <a:lstStyle/>
          <a:p>
            <a:r>
              <a:rPr lang="en-US" b="1" dirty="0"/>
              <a:t>Karen Xu</a:t>
            </a:r>
            <a:endParaRPr lang="en-US" dirty="0"/>
          </a:p>
          <a:p>
            <a:r>
              <a:rPr lang="en-US" sz="1200" dirty="0"/>
              <a:t>White Peak</a:t>
            </a:r>
          </a:p>
          <a:p>
            <a:endParaRPr lang="en-US" sz="1200" dirty="0"/>
          </a:p>
          <a:p>
            <a:endParaRPr lang="en-US" sz="1200" dirty="0"/>
          </a:p>
          <a:p>
            <a:endParaRPr lang="en-US" dirty="0"/>
          </a:p>
        </p:txBody>
      </p:sp>
      <p:graphicFrame>
        <p:nvGraphicFramePr>
          <p:cNvPr id="3" name="Table 2">
            <a:extLst>
              <a:ext uri="{FF2B5EF4-FFF2-40B4-BE49-F238E27FC236}">
                <a16:creationId xmlns:a16="http://schemas.microsoft.com/office/drawing/2014/main" id="{5859D486-B81D-4083-83A4-9403C79F2BA6}"/>
              </a:ext>
            </a:extLst>
          </p:cNvPr>
          <p:cNvGraphicFramePr>
            <a:graphicFrameLocks noGrp="1"/>
          </p:cNvGraphicFramePr>
          <p:nvPr>
            <p:extLst>
              <p:ext uri="{D42A27DB-BD31-4B8C-83A1-F6EECF244321}">
                <p14:modId xmlns:p14="http://schemas.microsoft.com/office/powerpoint/2010/main" val="4067424730"/>
              </p:ext>
            </p:extLst>
          </p:nvPr>
        </p:nvGraphicFramePr>
        <p:xfrm>
          <a:off x="323274" y="2590800"/>
          <a:ext cx="5925127" cy="762000"/>
        </p:xfrm>
        <a:graphic>
          <a:graphicData uri="http://schemas.openxmlformats.org/drawingml/2006/table">
            <a:tbl>
              <a:tblPr firstRow="1" bandRow="1">
                <a:tableStyleId>{5C22544A-7EE6-4342-B048-85BDC9FD1C3A}</a:tableStyleId>
              </a:tblPr>
              <a:tblGrid>
                <a:gridCol w="1476667">
                  <a:extLst>
                    <a:ext uri="{9D8B030D-6E8A-4147-A177-3AD203B41FA5}">
                      <a16:colId xmlns:a16="http://schemas.microsoft.com/office/drawing/2014/main" val="20000"/>
                    </a:ext>
                  </a:extLst>
                </a:gridCol>
                <a:gridCol w="2705776">
                  <a:extLst>
                    <a:ext uri="{9D8B030D-6E8A-4147-A177-3AD203B41FA5}">
                      <a16:colId xmlns:a16="http://schemas.microsoft.com/office/drawing/2014/main" val="20001"/>
                    </a:ext>
                  </a:extLst>
                </a:gridCol>
                <a:gridCol w="1742684">
                  <a:extLst>
                    <a:ext uri="{9D8B030D-6E8A-4147-A177-3AD203B41FA5}">
                      <a16:colId xmlns:a16="http://schemas.microsoft.com/office/drawing/2014/main" val="20002"/>
                    </a:ext>
                  </a:extLst>
                </a:gridCol>
              </a:tblGrid>
              <a:tr h="381000">
                <a:tc>
                  <a:txBody>
                    <a:bodyPr/>
                    <a:lstStyle/>
                    <a:p>
                      <a:r>
                        <a:rPr lang="en-US" sz="1200" dirty="0"/>
                        <a:t>Years in</a:t>
                      </a:r>
                      <a:r>
                        <a:rPr lang="en-US" sz="1200" baseline="0" dirty="0"/>
                        <a:t> Board</a:t>
                      </a:r>
                      <a:endParaRPr lang="en-US" sz="1200" dirty="0"/>
                    </a:p>
                  </a:txBody>
                  <a:tcPr/>
                </a:tc>
                <a:tc>
                  <a:txBody>
                    <a:bodyPr/>
                    <a:lstStyle/>
                    <a:p>
                      <a:r>
                        <a:rPr lang="en-US" sz="1200" dirty="0"/>
                        <a:t>Position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Previous Position</a:t>
                      </a:r>
                      <a:endParaRPr lang="en-US" sz="1200" dirty="0"/>
                    </a:p>
                  </a:txBody>
                  <a:tcPr/>
                </a:tc>
                <a:extLst>
                  <a:ext uri="{0D108BD9-81ED-4DB2-BD59-A6C34878D82A}">
                    <a16:rowId xmlns:a16="http://schemas.microsoft.com/office/drawing/2014/main" val="10000"/>
                  </a:ext>
                </a:extLst>
              </a:tr>
              <a:tr h="381000">
                <a:tc>
                  <a:txBody>
                    <a:bodyPr/>
                    <a:lstStyle/>
                    <a:p>
                      <a:pPr algn="ctr"/>
                      <a:r>
                        <a:rPr lang="en-US" sz="1200" kern="1200" dirty="0">
                          <a:solidFill>
                            <a:schemeClr val="tx1"/>
                          </a:solidFill>
                          <a:latin typeface="+mn-lt"/>
                          <a:ea typeface="+mn-ea"/>
                          <a:cs typeface="+mn-cs"/>
                        </a:rPr>
                        <a:t>2</a:t>
                      </a:r>
                    </a:p>
                  </a:txBody>
                  <a:tcPr/>
                </a:tc>
                <a:tc>
                  <a:txBody>
                    <a:bodyPr/>
                    <a:lstStyle/>
                    <a:p>
                      <a:pPr algn="ctr"/>
                      <a:r>
                        <a:rPr lang="sv-SE" sz="1200" dirty="0" err="1"/>
                        <a:t>Suggesting</a:t>
                      </a:r>
                      <a:r>
                        <a:rPr lang="sv-SE" sz="1200" dirty="0"/>
                        <a:t> re-</a:t>
                      </a:r>
                      <a:r>
                        <a:rPr lang="sv-SE" sz="1200" dirty="0" err="1"/>
                        <a:t>election</a:t>
                      </a:r>
                      <a:r>
                        <a:rPr lang="sv-SE" sz="1200" dirty="0"/>
                        <a:t> as Treasurer</a:t>
                      </a:r>
                      <a:endParaRPr lang="en-US" sz="1200" dirty="0"/>
                    </a:p>
                  </a:txBody>
                  <a:tcPr/>
                </a:tc>
                <a:tc>
                  <a:txBody>
                    <a:bodyPr/>
                    <a:lstStyle/>
                    <a:p>
                      <a:pPr algn="ctr"/>
                      <a:r>
                        <a:rPr lang="sv-SE" sz="1200" dirty="0"/>
                        <a:t>Treasurer</a:t>
                      </a:r>
                      <a:endParaRPr lang="en-US" sz="1200" dirty="0"/>
                    </a:p>
                  </a:txBody>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80E9348F-E50E-3DF1-CC29-19D4EC2989A3}"/>
              </a:ext>
            </a:extLst>
          </p:cNvPr>
          <p:cNvSpPr txBox="1"/>
          <p:nvPr/>
        </p:nvSpPr>
        <p:spPr>
          <a:xfrm>
            <a:off x="4038600" y="302359"/>
            <a:ext cx="4782126" cy="2523768"/>
          </a:xfrm>
          <a:prstGeom prst="rect">
            <a:avLst/>
          </a:prstGeom>
          <a:noFill/>
        </p:spPr>
        <p:txBody>
          <a:bodyPr wrap="square" rtlCol="0">
            <a:spAutoFit/>
          </a:bodyPr>
          <a:lstStyle/>
          <a:p>
            <a:r>
              <a:rPr lang="en-US" sz="1200" b="1" dirty="0"/>
              <a:t>Mission Statement</a:t>
            </a:r>
            <a:br>
              <a:rPr lang="en-US" sz="1200" b="1" dirty="0"/>
            </a:br>
            <a:r>
              <a:rPr lang="en-US" sz="1200" dirty="0"/>
              <a:t>I was deeply involved in promoting the sustainability values especially the Swedish </a:t>
            </a:r>
            <a:r>
              <a:rPr lang="en-US" sz="1200" dirty="0" err="1"/>
              <a:t>Hammarby</a:t>
            </a:r>
            <a:r>
              <a:rPr lang="en-US" sz="1200" dirty="0"/>
              <a:t> Eco City model in China. I’m also a member of the Beijing Chapter Board of the Swedish Chamber and acted as the National Vice Chair of the Construction Working Group of the European Union Chamber of Commerce in China.</a:t>
            </a:r>
          </a:p>
          <a:p>
            <a:r>
              <a:rPr lang="en-US" sz="1200" dirty="0"/>
              <a:t>I have developed deep understandings on the realities Swedish businesses are faced with as well as the opportunities they have in China. I think my passion, knowledge and network could be a valuable addition to the Main Board on certain aspects including strengthening the collaboration and sharing among members as well as promoting sustainability in China and internationally.</a:t>
            </a:r>
          </a:p>
          <a:p>
            <a:endParaRPr lang="en-US" sz="1400" dirty="0"/>
          </a:p>
        </p:txBody>
      </p:sp>
      <p:pic>
        <p:nvPicPr>
          <p:cNvPr id="5" name="Picture 4" descr="A picture containing person, clothing, posing&#10;&#10;Description automatically generated">
            <a:extLst>
              <a:ext uri="{FF2B5EF4-FFF2-40B4-BE49-F238E27FC236}">
                <a16:creationId xmlns:a16="http://schemas.microsoft.com/office/drawing/2014/main" id="{379B1081-EA89-8265-967B-16A9E2FECD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74" y="302909"/>
            <a:ext cx="1376952" cy="1836449"/>
          </a:xfrm>
          <a:prstGeom prst="rect">
            <a:avLst/>
          </a:prstGeom>
        </p:spPr>
      </p:pic>
      <p:sp>
        <p:nvSpPr>
          <p:cNvPr id="6" name="Rectangle 5">
            <a:extLst>
              <a:ext uri="{FF2B5EF4-FFF2-40B4-BE49-F238E27FC236}">
                <a16:creationId xmlns:a16="http://schemas.microsoft.com/office/drawing/2014/main" id="{D451CC95-AB93-4261-7E49-A7C491A684E9}"/>
              </a:ext>
            </a:extLst>
          </p:cNvPr>
          <p:cNvSpPr/>
          <p:nvPr/>
        </p:nvSpPr>
        <p:spPr>
          <a:xfrm>
            <a:off x="1785440" y="4827992"/>
            <a:ext cx="1709659" cy="1015663"/>
          </a:xfrm>
          <a:prstGeom prst="rect">
            <a:avLst/>
          </a:prstGeom>
        </p:spPr>
        <p:txBody>
          <a:bodyPr wrap="square">
            <a:spAutoFit/>
          </a:bodyPr>
          <a:lstStyle/>
          <a:p>
            <a:r>
              <a:rPr lang="en-US" b="1" dirty="0"/>
              <a:t>Kevin Zhang</a:t>
            </a:r>
            <a:endParaRPr lang="en-US" dirty="0"/>
          </a:p>
          <a:p>
            <a:r>
              <a:rPr lang="en-US" sz="1200" dirty="0"/>
              <a:t>Swedbank</a:t>
            </a:r>
          </a:p>
          <a:p>
            <a:endParaRPr lang="en-US" sz="1200" dirty="0"/>
          </a:p>
          <a:p>
            <a:endParaRPr lang="en-US" dirty="0"/>
          </a:p>
        </p:txBody>
      </p:sp>
      <p:graphicFrame>
        <p:nvGraphicFramePr>
          <p:cNvPr id="7" name="Table 6">
            <a:extLst>
              <a:ext uri="{FF2B5EF4-FFF2-40B4-BE49-F238E27FC236}">
                <a16:creationId xmlns:a16="http://schemas.microsoft.com/office/drawing/2014/main" id="{53B56B7F-116C-A857-7925-65BC61334EC7}"/>
              </a:ext>
            </a:extLst>
          </p:cNvPr>
          <p:cNvGraphicFramePr>
            <a:graphicFrameLocks noGrp="1"/>
          </p:cNvGraphicFramePr>
          <p:nvPr>
            <p:extLst>
              <p:ext uri="{D42A27DB-BD31-4B8C-83A1-F6EECF244321}">
                <p14:modId xmlns:p14="http://schemas.microsoft.com/office/powerpoint/2010/main" val="2806358429"/>
              </p:ext>
            </p:extLst>
          </p:nvPr>
        </p:nvGraphicFramePr>
        <p:xfrm>
          <a:off x="323274" y="5793642"/>
          <a:ext cx="5783511" cy="762000"/>
        </p:xfrm>
        <a:graphic>
          <a:graphicData uri="http://schemas.openxmlformats.org/drawingml/2006/table">
            <a:tbl>
              <a:tblPr firstRow="1" bandRow="1">
                <a:tableStyleId>{5C22544A-7EE6-4342-B048-85BDC9FD1C3A}</a:tableStyleId>
              </a:tblPr>
              <a:tblGrid>
                <a:gridCol w="1441373">
                  <a:extLst>
                    <a:ext uri="{9D8B030D-6E8A-4147-A177-3AD203B41FA5}">
                      <a16:colId xmlns:a16="http://schemas.microsoft.com/office/drawing/2014/main" val="20000"/>
                    </a:ext>
                  </a:extLst>
                </a:gridCol>
                <a:gridCol w="2641106">
                  <a:extLst>
                    <a:ext uri="{9D8B030D-6E8A-4147-A177-3AD203B41FA5}">
                      <a16:colId xmlns:a16="http://schemas.microsoft.com/office/drawing/2014/main" val="20001"/>
                    </a:ext>
                  </a:extLst>
                </a:gridCol>
                <a:gridCol w="1701032">
                  <a:extLst>
                    <a:ext uri="{9D8B030D-6E8A-4147-A177-3AD203B41FA5}">
                      <a16:colId xmlns:a16="http://schemas.microsoft.com/office/drawing/2014/main" val="20002"/>
                    </a:ext>
                  </a:extLst>
                </a:gridCol>
              </a:tblGrid>
              <a:tr h="381000">
                <a:tc>
                  <a:txBody>
                    <a:bodyPr/>
                    <a:lstStyle/>
                    <a:p>
                      <a:r>
                        <a:rPr lang="en-US" sz="1200" dirty="0"/>
                        <a:t>Years in</a:t>
                      </a:r>
                      <a:r>
                        <a:rPr lang="en-US" sz="1200" baseline="0" dirty="0"/>
                        <a:t> Board</a:t>
                      </a:r>
                      <a:endParaRPr lang="en-US" sz="1200" dirty="0"/>
                    </a:p>
                  </a:txBody>
                  <a:tcPr/>
                </a:tc>
                <a:tc>
                  <a:txBody>
                    <a:bodyPr/>
                    <a:lstStyle/>
                    <a:p>
                      <a:r>
                        <a:rPr lang="en-US" sz="1200" dirty="0"/>
                        <a:t>Position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Previous Position</a:t>
                      </a:r>
                      <a:endParaRPr lang="en-US" sz="1200" dirty="0"/>
                    </a:p>
                  </a:txBody>
                  <a:tcPr/>
                </a:tc>
                <a:extLst>
                  <a:ext uri="{0D108BD9-81ED-4DB2-BD59-A6C34878D82A}">
                    <a16:rowId xmlns:a16="http://schemas.microsoft.com/office/drawing/2014/main" val="10000"/>
                  </a:ext>
                </a:extLst>
              </a:tr>
              <a:tr h="381000">
                <a:tc>
                  <a:txBody>
                    <a:bodyPr/>
                    <a:lstStyle/>
                    <a:p>
                      <a:pPr algn="ctr"/>
                      <a:r>
                        <a:rPr lang="en-US" sz="1200" kern="1200" dirty="0">
                          <a:solidFill>
                            <a:srgbClr val="FF0000"/>
                          </a:solidFill>
                          <a:latin typeface="+mn-lt"/>
                          <a:ea typeface="+mn-ea"/>
                          <a:cs typeface="+mn-cs"/>
                        </a:rPr>
                        <a:t>New</a:t>
                      </a:r>
                    </a:p>
                  </a:txBody>
                  <a:tcPr/>
                </a:tc>
                <a:tc>
                  <a:txBody>
                    <a:bodyPr/>
                    <a:lstStyle/>
                    <a:p>
                      <a:pPr algn="ctr"/>
                      <a:r>
                        <a:rPr lang="sv-SE" sz="1200" dirty="0" err="1"/>
                        <a:t>Suggesting</a:t>
                      </a:r>
                      <a:r>
                        <a:rPr lang="sv-SE" sz="1200" dirty="0"/>
                        <a:t> </a:t>
                      </a:r>
                      <a:r>
                        <a:rPr lang="sv-SE" sz="1200" dirty="0" err="1"/>
                        <a:t>election</a:t>
                      </a:r>
                      <a:r>
                        <a:rPr lang="sv-SE" sz="1200" dirty="0"/>
                        <a:t> as Director</a:t>
                      </a:r>
                      <a:endParaRPr lang="en-US" sz="1200" dirty="0"/>
                    </a:p>
                  </a:txBody>
                  <a:tcPr/>
                </a:tc>
                <a:tc>
                  <a:txBody>
                    <a:bodyPr/>
                    <a:lstStyle/>
                    <a:p>
                      <a:pPr algn="ctr"/>
                      <a:r>
                        <a:rPr lang="sv-SE" sz="1200" dirty="0"/>
                        <a:t>-</a:t>
                      </a:r>
                      <a:endParaRPr lang="en-US" sz="1200" dirty="0"/>
                    </a:p>
                  </a:txBody>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4CC96B61-2922-9724-A5CA-5E40AECDAB84}"/>
              </a:ext>
            </a:extLst>
          </p:cNvPr>
          <p:cNvSpPr txBox="1"/>
          <p:nvPr/>
        </p:nvSpPr>
        <p:spPr>
          <a:xfrm>
            <a:off x="3650078" y="3429001"/>
            <a:ext cx="5047506" cy="2123658"/>
          </a:xfrm>
          <a:prstGeom prst="rect">
            <a:avLst/>
          </a:prstGeom>
          <a:noFill/>
        </p:spPr>
        <p:txBody>
          <a:bodyPr wrap="square" rtlCol="0">
            <a:spAutoFit/>
          </a:bodyPr>
          <a:lstStyle/>
          <a:p>
            <a:r>
              <a:rPr lang="en-US" sz="1200" b="1" dirty="0"/>
              <a:t>Mission Statement</a:t>
            </a:r>
            <a:br>
              <a:rPr lang="en-US" sz="1200" b="1" dirty="0"/>
            </a:br>
            <a:r>
              <a:rPr lang="en-US" sz="1200" b="0" i="0" u="none" strike="noStrike" dirty="0">
                <a:solidFill>
                  <a:srgbClr val="212121"/>
                </a:solidFill>
                <a:effectLst/>
              </a:rPr>
              <a:t>Swedbank Shanghai is a corporate silver partner of SwedCham China. I joined the bank 23 years ago and have had the opportunity to work closely with Swedish companies to expand their business in China. This has provided me with profound knowledge of the challenges and opportunities that Swedish businesses face in the Chinese market. I am confident that my understanding of these issues, coupled with my banking background, will contribute significantly to </a:t>
            </a:r>
            <a:r>
              <a:rPr lang="en-US" sz="1200" b="0" i="0" u="none" strike="noStrike" dirty="0" err="1">
                <a:solidFill>
                  <a:srgbClr val="212121"/>
                </a:solidFill>
                <a:effectLst/>
              </a:rPr>
              <a:t>SwedCham</a:t>
            </a:r>
            <a:r>
              <a:rPr lang="en-US" sz="1200" b="0" i="0" u="none" strike="noStrike" dirty="0">
                <a:solidFill>
                  <a:srgbClr val="212121"/>
                </a:solidFill>
                <a:effectLst/>
              </a:rPr>
              <a:t> China's objectives. As a board member, I will be committed to attending the bi-monthly board meetings, leveraging my network, and contributing my insights to further enhance the chamber's value to its members.</a:t>
            </a:r>
            <a:endParaRPr lang="en-US" sz="1200" dirty="0"/>
          </a:p>
        </p:txBody>
      </p:sp>
      <p:pic>
        <p:nvPicPr>
          <p:cNvPr id="9" name="Picture 8">
            <a:extLst>
              <a:ext uri="{FF2B5EF4-FFF2-40B4-BE49-F238E27FC236}">
                <a16:creationId xmlns:a16="http://schemas.microsoft.com/office/drawing/2014/main" id="{D3DE3AB7-731B-D7C9-DE46-C4946AA77636}"/>
              </a:ext>
            </a:extLst>
          </p:cNvPr>
          <p:cNvPicPr>
            <a:picLocks noChangeAspect="1"/>
          </p:cNvPicPr>
          <p:nvPr/>
        </p:nvPicPr>
        <p:blipFill>
          <a:blip r:embed="rId3"/>
          <a:stretch>
            <a:fillRect/>
          </a:stretch>
        </p:blipFill>
        <p:spPr>
          <a:xfrm>
            <a:off x="315584" y="3583224"/>
            <a:ext cx="1314877" cy="1752600"/>
          </a:xfrm>
          <a:prstGeom prst="rect">
            <a:avLst/>
          </a:prstGeom>
        </p:spPr>
      </p:pic>
    </p:spTree>
    <p:extLst>
      <p:ext uri="{BB962C8B-B14F-4D97-AF65-F5344CB8AC3E}">
        <p14:creationId xmlns:p14="http://schemas.microsoft.com/office/powerpoint/2010/main" val="46206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5E0D2-A896-0B8E-C9CC-6C926A47BD6B}"/>
              </a:ext>
            </a:extLst>
          </p:cNvPr>
          <p:cNvPicPr>
            <a:picLocks noChangeAspect="1"/>
          </p:cNvPicPr>
          <p:nvPr/>
        </p:nvPicPr>
        <p:blipFill>
          <a:blip r:embed="rId2"/>
          <a:stretch>
            <a:fillRect/>
          </a:stretch>
        </p:blipFill>
        <p:spPr>
          <a:xfrm>
            <a:off x="393583" y="248764"/>
            <a:ext cx="1314877" cy="1607072"/>
          </a:xfrm>
          <a:prstGeom prst="rect">
            <a:avLst/>
          </a:prstGeom>
        </p:spPr>
      </p:pic>
      <p:sp>
        <p:nvSpPr>
          <p:cNvPr id="4" name="Rectangle 3">
            <a:extLst>
              <a:ext uri="{FF2B5EF4-FFF2-40B4-BE49-F238E27FC236}">
                <a16:creationId xmlns:a16="http://schemas.microsoft.com/office/drawing/2014/main" id="{F493D384-A79E-4426-6B19-81B19A8CD517}"/>
              </a:ext>
            </a:extLst>
          </p:cNvPr>
          <p:cNvSpPr/>
          <p:nvPr/>
        </p:nvSpPr>
        <p:spPr>
          <a:xfrm>
            <a:off x="1863439" y="1408515"/>
            <a:ext cx="1578144" cy="830997"/>
          </a:xfrm>
          <a:prstGeom prst="rect">
            <a:avLst/>
          </a:prstGeom>
        </p:spPr>
        <p:txBody>
          <a:bodyPr wrap="square">
            <a:spAutoFit/>
          </a:bodyPr>
          <a:lstStyle/>
          <a:p>
            <a:r>
              <a:rPr lang="en-US" b="1" dirty="0"/>
              <a:t>Tomas Zhao</a:t>
            </a:r>
            <a:endParaRPr lang="en-US" dirty="0"/>
          </a:p>
          <a:p>
            <a:r>
              <a:rPr lang="en-US" sz="1200" dirty="0"/>
              <a:t>SKF</a:t>
            </a:r>
          </a:p>
          <a:p>
            <a:endParaRPr lang="en-US" dirty="0"/>
          </a:p>
        </p:txBody>
      </p:sp>
      <p:sp>
        <p:nvSpPr>
          <p:cNvPr id="8" name="TextBox 7">
            <a:extLst>
              <a:ext uri="{FF2B5EF4-FFF2-40B4-BE49-F238E27FC236}">
                <a16:creationId xmlns:a16="http://schemas.microsoft.com/office/drawing/2014/main" id="{4CD80616-B80C-9E3B-B915-CC13D453FEFB}"/>
              </a:ext>
            </a:extLst>
          </p:cNvPr>
          <p:cNvSpPr txBox="1"/>
          <p:nvPr/>
        </p:nvSpPr>
        <p:spPr>
          <a:xfrm>
            <a:off x="3728077" y="248764"/>
            <a:ext cx="5276106" cy="3108543"/>
          </a:xfrm>
          <a:prstGeom prst="rect">
            <a:avLst/>
          </a:prstGeom>
          <a:noFill/>
        </p:spPr>
        <p:txBody>
          <a:bodyPr wrap="square" rtlCol="0">
            <a:spAutoFit/>
          </a:bodyPr>
          <a:lstStyle/>
          <a:p>
            <a:r>
              <a:rPr lang="en-US" sz="1200" b="1" dirty="0"/>
              <a:t>Mission Statement</a:t>
            </a:r>
          </a:p>
          <a:p>
            <a:r>
              <a:rPr lang="en-US" sz="1200" dirty="0"/>
              <a:t>SKF is a world-leading provider of innovative solutions that help our customers improve their rotating equipment performance and reduce their environmental impact. Our offering includes bearings, seals, lubrication management, condition monitoring, and services. Founded in 1907, SKF is represented in approximately 130 countries and willing to contribute to “improve Sino-Swedish business ties and promote the Swedish brand”.</a:t>
            </a:r>
          </a:p>
          <a:p>
            <a:r>
              <a:rPr lang="en-US" sz="1200" dirty="0"/>
              <a:t> </a:t>
            </a:r>
          </a:p>
          <a:p>
            <a:r>
              <a:rPr lang="en-US" sz="1200" dirty="0"/>
              <a:t>The world changes and the landscape is more competitive than ever which requires even stronger ties among the Swedish companies.  I am committed to engage my passion,  extensive legal &amp; compliance background and knowledge and practices in carbon neutral and ESG in contributing to the success of </a:t>
            </a:r>
            <a:r>
              <a:rPr lang="en-US" sz="1200" dirty="0" err="1"/>
              <a:t>Swedcham</a:t>
            </a:r>
            <a:r>
              <a:rPr lang="en-US" sz="1200" dirty="0"/>
              <a:t> and Swedish companies in China.  </a:t>
            </a:r>
          </a:p>
          <a:p>
            <a:endParaRPr lang="en-US" sz="1200" b="1" dirty="0"/>
          </a:p>
          <a:p>
            <a:br>
              <a:rPr lang="en-US" sz="1400" b="1" dirty="0"/>
            </a:br>
            <a:endParaRPr lang="en-US" sz="1400" dirty="0"/>
          </a:p>
        </p:txBody>
      </p:sp>
      <p:graphicFrame>
        <p:nvGraphicFramePr>
          <p:cNvPr id="9" name="Table 8">
            <a:extLst>
              <a:ext uri="{FF2B5EF4-FFF2-40B4-BE49-F238E27FC236}">
                <a16:creationId xmlns:a16="http://schemas.microsoft.com/office/drawing/2014/main" id="{0728B2DC-E0C4-E0EF-5CE3-69F1203C4BC9}"/>
              </a:ext>
            </a:extLst>
          </p:cNvPr>
          <p:cNvGraphicFramePr>
            <a:graphicFrameLocks noGrp="1"/>
          </p:cNvGraphicFramePr>
          <p:nvPr>
            <p:extLst>
              <p:ext uri="{D42A27DB-BD31-4B8C-83A1-F6EECF244321}">
                <p14:modId xmlns:p14="http://schemas.microsoft.com/office/powerpoint/2010/main" val="2206809709"/>
              </p:ext>
            </p:extLst>
          </p:nvPr>
        </p:nvGraphicFramePr>
        <p:xfrm>
          <a:off x="381000" y="2687782"/>
          <a:ext cx="5879982" cy="762000"/>
        </p:xfrm>
        <a:graphic>
          <a:graphicData uri="http://schemas.openxmlformats.org/drawingml/2006/table">
            <a:tbl>
              <a:tblPr firstRow="1" bandRow="1">
                <a:tableStyleId>{5C22544A-7EE6-4342-B048-85BDC9FD1C3A}</a:tableStyleId>
              </a:tblPr>
              <a:tblGrid>
                <a:gridCol w="1465416">
                  <a:extLst>
                    <a:ext uri="{9D8B030D-6E8A-4147-A177-3AD203B41FA5}">
                      <a16:colId xmlns:a16="http://schemas.microsoft.com/office/drawing/2014/main" val="20000"/>
                    </a:ext>
                  </a:extLst>
                </a:gridCol>
                <a:gridCol w="2685160">
                  <a:extLst>
                    <a:ext uri="{9D8B030D-6E8A-4147-A177-3AD203B41FA5}">
                      <a16:colId xmlns:a16="http://schemas.microsoft.com/office/drawing/2014/main" val="20001"/>
                    </a:ext>
                  </a:extLst>
                </a:gridCol>
                <a:gridCol w="1729406">
                  <a:extLst>
                    <a:ext uri="{9D8B030D-6E8A-4147-A177-3AD203B41FA5}">
                      <a16:colId xmlns:a16="http://schemas.microsoft.com/office/drawing/2014/main" val="20002"/>
                    </a:ext>
                  </a:extLst>
                </a:gridCol>
              </a:tblGrid>
              <a:tr h="381000">
                <a:tc>
                  <a:txBody>
                    <a:bodyPr/>
                    <a:lstStyle/>
                    <a:p>
                      <a:r>
                        <a:rPr lang="en-US" sz="1200" dirty="0"/>
                        <a:t>Years in</a:t>
                      </a:r>
                      <a:r>
                        <a:rPr lang="en-US" sz="1200" baseline="0" dirty="0"/>
                        <a:t> Board</a:t>
                      </a:r>
                      <a:endParaRPr lang="en-US" sz="1200" dirty="0"/>
                    </a:p>
                  </a:txBody>
                  <a:tcPr/>
                </a:tc>
                <a:tc>
                  <a:txBody>
                    <a:bodyPr/>
                    <a:lstStyle/>
                    <a:p>
                      <a:r>
                        <a:rPr lang="en-US" sz="1200" dirty="0"/>
                        <a:t>Position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Previous Position</a:t>
                      </a:r>
                      <a:endParaRPr lang="en-US" sz="1200" dirty="0"/>
                    </a:p>
                  </a:txBody>
                  <a:tcPr/>
                </a:tc>
                <a:extLst>
                  <a:ext uri="{0D108BD9-81ED-4DB2-BD59-A6C34878D82A}">
                    <a16:rowId xmlns:a16="http://schemas.microsoft.com/office/drawing/2014/main" val="10000"/>
                  </a:ext>
                </a:extLst>
              </a:tr>
              <a:tr h="381000">
                <a:tc>
                  <a:txBody>
                    <a:bodyPr/>
                    <a:lstStyle/>
                    <a:p>
                      <a:pPr algn="ctr"/>
                      <a:r>
                        <a:rPr lang="en-US" sz="1200" kern="1200" dirty="0">
                          <a:solidFill>
                            <a:srgbClr val="FF0000"/>
                          </a:solidFill>
                          <a:latin typeface="+mn-lt"/>
                          <a:ea typeface="+mn-ea"/>
                          <a:cs typeface="+mn-cs"/>
                        </a:rPr>
                        <a:t>New</a:t>
                      </a:r>
                    </a:p>
                  </a:txBody>
                  <a:tcPr/>
                </a:tc>
                <a:tc>
                  <a:txBody>
                    <a:bodyPr/>
                    <a:lstStyle/>
                    <a:p>
                      <a:pPr algn="ctr"/>
                      <a:r>
                        <a:rPr lang="sv-SE" sz="1200" dirty="0"/>
                        <a:t>Suggesting election as Director</a:t>
                      </a:r>
                      <a:endParaRPr lang="en-US" sz="1200" dirty="0"/>
                    </a:p>
                  </a:txBody>
                  <a:tcPr/>
                </a:tc>
                <a:tc>
                  <a:txBody>
                    <a:bodyPr/>
                    <a:lstStyle/>
                    <a:p>
                      <a:pPr algn="ctr"/>
                      <a:r>
                        <a:rPr lang="sv-SE" sz="1200" dirty="0"/>
                        <a:t>-</a:t>
                      </a:r>
                      <a:endParaRPr lang="en-US" sz="1200" dirty="0"/>
                    </a:p>
                  </a:txBody>
                  <a:tcPr/>
                </a:tc>
                <a:extLst>
                  <a:ext uri="{0D108BD9-81ED-4DB2-BD59-A6C34878D82A}">
                    <a16:rowId xmlns:a16="http://schemas.microsoft.com/office/drawing/2014/main" val="10001"/>
                  </a:ext>
                </a:extLst>
              </a:tr>
            </a:tbl>
          </a:graphicData>
        </a:graphic>
      </p:graphicFrame>
      <p:sp>
        <p:nvSpPr>
          <p:cNvPr id="10" name="Rectangle 9">
            <a:extLst>
              <a:ext uri="{FF2B5EF4-FFF2-40B4-BE49-F238E27FC236}">
                <a16:creationId xmlns:a16="http://schemas.microsoft.com/office/drawing/2014/main" id="{3B7BA6A5-56D9-7621-1272-95BD9488D0E2}"/>
              </a:ext>
            </a:extLst>
          </p:cNvPr>
          <p:cNvSpPr/>
          <p:nvPr/>
        </p:nvSpPr>
        <p:spPr>
          <a:xfrm>
            <a:off x="1730165" y="4787574"/>
            <a:ext cx="2057400" cy="553998"/>
          </a:xfrm>
          <a:prstGeom prst="rect">
            <a:avLst/>
          </a:prstGeom>
        </p:spPr>
        <p:txBody>
          <a:bodyPr wrap="square">
            <a:spAutoFit/>
          </a:bodyPr>
          <a:lstStyle/>
          <a:p>
            <a:r>
              <a:rPr lang="en-US" b="1" dirty="0"/>
              <a:t>Hui Chen</a:t>
            </a:r>
          </a:p>
          <a:p>
            <a:r>
              <a:rPr lang="en-US" sz="1200" dirty="0"/>
              <a:t>Inter IKEA</a:t>
            </a:r>
          </a:p>
        </p:txBody>
      </p:sp>
      <p:graphicFrame>
        <p:nvGraphicFramePr>
          <p:cNvPr id="11" name="Table 10">
            <a:extLst>
              <a:ext uri="{FF2B5EF4-FFF2-40B4-BE49-F238E27FC236}">
                <a16:creationId xmlns:a16="http://schemas.microsoft.com/office/drawing/2014/main" id="{4ADB25C9-62F7-CA82-7274-185B1388E1D4}"/>
              </a:ext>
            </a:extLst>
          </p:cNvPr>
          <p:cNvGraphicFramePr>
            <a:graphicFrameLocks noGrp="1"/>
          </p:cNvGraphicFramePr>
          <p:nvPr>
            <p:extLst>
              <p:ext uri="{D42A27DB-BD31-4B8C-83A1-F6EECF244321}">
                <p14:modId xmlns:p14="http://schemas.microsoft.com/office/powerpoint/2010/main" val="2619612725"/>
              </p:ext>
            </p:extLst>
          </p:nvPr>
        </p:nvGraphicFramePr>
        <p:xfrm>
          <a:off x="374073" y="5888800"/>
          <a:ext cx="5832245" cy="828040"/>
        </p:xfrm>
        <a:graphic>
          <a:graphicData uri="http://schemas.openxmlformats.org/drawingml/2006/table">
            <a:tbl>
              <a:tblPr firstRow="1" bandRow="1">
                <a:tableStyleId>{5C22544A-7EE6-4342-B048-85BDC9FD1C3A}</a:tableStyleId>
              </a:tblPr>
              <a:tblGrid>
                <a:gridCol w="1453519">
                  <a:extLst>
                    <a:ext uri="{9D8B030D-6E8A-4147-A177-3AD203B41FA5}">
                      <a16:colId xmlns:a16="http://schemas.microsoft.com/office/drawing/2014/main" val="20000"/>
                    </a:ext>
                  </a:extLst>
                </a:gridCol>
                <a:gridCol w="2663360">
                  <a:extLst>
                    <a:ext uri="{9D8B030D-6E8A-4147-A177-3AD203B41FA5}">
                      <a16:colId xmlns:a16="http://schemas.microsoft.com/office/drawing/2014/main" val="20001"/>
                    </a:ext>
                  </a:extLst>
                </a:gridCol>
                <a:gridCol w="1715366">
                  <a:extLst>
                    <a:ext uri="{9D8B030D-6E8A-4147-A177-3AD203B41FA5}">
                      <a16:colId xmlns:a16="http://schemas.microsoft.com/office/drawing/2014/main" val="20002"/>
                    </a:ext>
                  </a:extLst>
                </a:gridCol>
              </a:tblGrid>
              <a:tr h="457200">
                <a:tc>
                  <a:txBody>
                    <a:bodyPr/>
                    <a:lstStyle/>
                    <a:p>
                      <a:r>
                        <a:rPr lang="en-US" sz="1200" dirty="0"/>
                        <a:t>Years in</a:t>
                      </a:r>
                      <a:r>
                        <a:rPr lang="en-US" sz="1200" baseline="0" dirty="0"/>
                        <a:t> Board</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Position</a:t>
                      </a:r>
                    </a:p>
                    <a:p>
                      <a:endParaRPr lang="en-US" sz="1200" dirty="0"/>
                    </a:p>
                  </a:txBody>
                  <a:tcPr/>
                </a:tc>
                <a:tc>
                  <a:txBody>
                    <a:bodyPr/>
                    <a:lstStyle/>
                    <a:p>
                      <a:r>
                        <a:rPr lang="en-US" sz="1200" baseline="0" dirty="0"/>
                        <a:t>Previous Position</a:t>
                      </a:r>
                      <a:endParaRPr lang="en-US" sz="1200" dirty="0"/>
                    </a:p>
                  </a:txBody>
                  <a:tcPr/>
                </a:tc>
                <a:extLst>
                  <a:ext uri="{0D108BD9-81ED-4DB2-BD59-A6C34878D82A}">
                    <a16:rowId xmlns:a16="http://schemas.microsoft.com/office/drawing/2014/main" val="10000"/>
                  </a:ext>
                </a:extLst>
              </a:tr>
              <a:tr h="370840">
                <a:tc>
                  <a:txBody>
                    <a:bodyPr/>
                    <a:lstStyle/>
                    <a:p>
                      <a:pPr algn="ctr"/>
                      <a:r>
                        <a:rPr lang="sv-SE" sz="1200" dirty="0">
                          <a:solidFill>
                            <a:srgbClr val="FF0000"/>
                          </a:solidFill>
                        </a:rPr>
                        <a:t>New</a:t>
                      </a:r>
                      <a:endParaRPr lang="en-US" sz="1200" dirty="0">
                        <a:solidFill>
                          <a:srgbClr val="FF0000"/>
                        </a:solidFill>
                      </a:endParaRPr>
                    </a:p>
                  </a:txBody>
                  <a:tcPr/>
                </a:tc>
                <a:tc>
                  <a:txBody>
                    <a:bodyPr/>
                    <a:lstStyle/>
                    <a:p>
                      <a:pPr algn="ctr"/>
                      <a:r>
                        <a:rPr lang="en-US" sz="1200" dirty="0"/>
                        <a:t>Suggesting</a:t>
                      </a:r>
                      <a:r>
                        <a:rPr lang="en-US" sz="1200" baseline="0" dirty="0"/>
                        <a:t> election as Director</a:t>
                      </a:r>
                      <a:endParaRPr lang="en-US" sz="1200" dirty="0"/>
                    </a:p>
                  </a:txBody>
                  <a:tcPr/>
                </a:tc>
                <a:tc>
                  <a:txBody>
                    <a:bodyPr/>
                    <a:lstStyle/>
                    <a:p>
                      <a:pPr algn="ctr"/>
                      <a:r>
                        <a:rPr lang="en-US" sz="1200" dirty="0"/>
                        <a:t>Director</a:t>
                      </a:r>
                    </a:p>
                  </a:txBody>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31D0D9AF-7FF2-97B8-45D8-660302023016}"/>
              </a:ext>
            </a:extLst>
          </p:cNvPr>
          <p:cNvSpPr txBox="1"/>
          <p:nvPr/>
        </p:nvSpPr>
        <p:spPr>
          <a:xfrm>
            <a:off x="3781273" y="3562875"/>
            <a:ext cx="4885441" cy="2246769"/>
          </a:xfrm>
          <a:prstGeom prst="rect">
            <a:avLst/>
          </a:prstGeom>
          <a:noFill/>
        </p:spPr>
        <p:txBody>
          <a:bodyPr wrap="square" rtlCol="0">
            <a:spAutoFit/>
          </a:bodyPr>
          <a:lstStyle/>
          <a:p>
            <a:r>
              <a:rPr lang="en-US" sz="1000" b="1" dirty="0"/>
              <a:t>Mission Statement</a:t>
            </a:r>
          </a:p>
          <a:p>
            <a:r>
              <a:rPr lang="en-US" sz="1000" dirty="0"/>
              <a:t>Based on my experiences on industry and business, I strongly believe that the circular economy will be the future focus of business development. Therefore, I make dedicated efforts on leading company towards a transition to circular business. Along this journey, I also found that – breaking boundaries and constraints, through cross-industry collaborations and diversified partnerships, we can contribute to the protection of ecosystem, as well as create sustainable value for the company and colleagues.</a:t>
            </a:r>
          </a:p>
          <a:p>
            <a:r>
              <a:rPr lang="en-US" sz="1000" dirty="0"/>
              <a:t>Additionally, in the ever-changing times, I also hope to leverage my understanding of women’s leadership to support others to continuously moving forward amidst uncertainty. I am also committed to utilizing my social network to create value for the Swedish business community, expand the relationship between Swedish companies and Chinese &amp; international companies across industries. By fostering these collaboration and communication, I hope to help enhance the influence of the Swedish business community, bring diverse and international business insights to Swedish companies. </a:t>
            </a:r>
          </a:p>
        </p:txBody>
      </p:sp>
      <p:pic>
        <p:nvPicPr>
          <p:cNvPr id="13" name="Picture 12" descr="A person in a green jacket&#10;&#10;Description automatically generated">
            <a:extLst>
              <a:ext uri="{FF2B5EF4-FFF2-40B4-BE49-F238E27FC236}">
                <a16:creationId xmlns:a16="http://schemas.microsoft.com/office/drawing/2014/main" id="{048FFD08-1267-6D54-A88C-F8D9A039D6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59" r="19249"/>
          <a:stretch/>
        </p:blipFill>
        <p:spPr>
          <a:xfrm>
            <a:off x="374073" y="3562875"/>
            <a:ext cx="1290320" cy="1792456"/>
          </a:xfrm>
          <a:prstGeom prst="rect">
            <a:avLst/>
          </a:prstGeom>
        </p:spPr>
      </p:pic>
    </p:spTree>
    <p:extLst>
      <p:ext uri="{BB962C8B-B14F-4D97-AF65-F5344CB8AC3E}">
        <p14:creationId xmlns:p14="http://schemas.microsoft.com/office/powerpoint/2010/main" val="292658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1C1AAEF-102E-4277-8B31-9EA7D585683F}"/>
              </a:ext>
            </a:extLst>
          </p:cNvPr>
          <p:cNvSpPr txBox="1"/>
          <p:nvPr/>
        </p:nvSpPr>
        <p:spPr>
          <a:xfrm>
            <a:off x="3713018" y="142240"/>
            <a:ext cx="4267200" cy="2123658"/>
          </a:xfrm>
          <a:prstGeom prst="rect">
            <a:avLst/>
          </a:prstGeom>
          <a:noFill/>
        </p:spPr>
        <p:txBody>
          <a:bodyPr wrap="square" rtlCol="0">
            <a:spAutoFit/>
          </a:bodyPr>
          <a:lstStyle/>
          <a:p>
            <a:r>
              <a:rPr lang="en-US" sz="1100" b="1" dirty="0"/>
              <a:t>Mission Statement</a:t>
            </a:r>
          </a:p>
          <a:p>
            <a:r>
              <a:rPr lang="en-US" sz="1100" dirty="0"/>
              <a:t>As a Board of the Shanghai Swedish Chamber of Commerce, I have actively fulfilled my duties, participated in many Chamber activities, and strengthen the Swedish Chamber's unity and impact through my own and organizational influence. If I am elected to the Board of the Swedish Chamber of Commerce in China, I will be obliged to take up the responsibility of developing the Chamber, providing more opportunities to connect the Chamber with business and government, assisting </a:t>
            </a:r>
            <a:r>
              <a:rPr lang="en-US" sz="1100" dirty="0" err="1"/>
              <a:t>SwedCham</a:t>
            </a:r>
            <a:r>
              <a:rPr lang="en-US" sz="1100" dirty="0"/>
              <a:t> China to consistently enhance business exchange between China and Sweden, to create new business opportunities for Swedish enterprises, and to make greater contributions to improve Sino-Swedish business ties and promote the Swedish brands. </a:t>
            </a:r>
          </a:p>
        </p:txBody>
      </p:sp>
      <p:sp>
        <p:nvSpPr>
          <p:cNvPr id="15" name="TextBox 14">
            <a:extLst>
              <a:ext uri="{FF2B5EF4-FFF2-40B4-BE49-F238E27FC236}">
                <a16:creationId xmlns:a16="http://schemas.microsoft.com/office/drawing/2014/main" id="{E1C1DCD3-F5D6-4CF1-83DB-9C75D0D7D6FA}"/>
              </a:ext>
            </a:extLst>
          </p:cNvPr>
          <p:cNvSpPr txBox="1"/>
          <p:nvPr/>
        </p:nvSpPr>
        <p:spPr>
          <a:xfrm>
            <a:off x="1661910" y="1351761"/>
            <a:ext cx="2952750" cy="830997"/>
          </a:xfrm>
          <a:prstGeom prst="rect">
            <a:avLst/>
          </a:prstGeom>
          <a:noFill/>
        </p:spPr>
        <p:txBody>
          <a:bodyPr wrap="square" rtlCol="0">
            <a:spAutoFit/>
          </a:bodyPr>
          <a:lstStyle/>
          <a:p>
            <a:r>
              <a:rPr lang="en-US" b="1" dirty="0"/>
              <a:t>Martin </a:t>
            </a:r>
            <a:r>
              <a:rPr lang="en-US" sz="1800" b="1" dirty="0" err="1"/>
              <a:t>Poxton</a:t>
            </a:r>
            <a:r>
              <a:rPr lang="en-US" b="1" dirty="0"/>
              <a:t> </a:t>
            </a:r>
            <a:br>
              <a:rPr lang="en-US" dirty="0"/>
            </a:br>
            <a:r>
              <a:rPr lang="en-US" sz="1200" dirty="0" err="1"/>
              <a:t>Assa</a:t>
            </a:r>
            <a:r>
              <a:rPr lang="en-US" sz="1200" dirty="0"/>
              <a:t> Abloy</a:t>
            </a:r>
          </a:p>
          <a:p>
            <a:endParaRPr lang="en-US" dirty="0"/>
          </a:p>
        </p:txBody>
      </p:sp>
      <p:graphicFrame>
        <p:nvGraphicFramePr>
          <p:cNvPr id="16" name="Table 15">
            <a:extLst>
              <a:ext uri="{FF2B5EF4-FFF2-40B4-BE49-F238E27FC236}">
                <a16:creationId xmlns:a16="http://schemas.microsoft.com/office/drawing/2014/main" id="{4D62B100-E4C2-4EF0-B5B7-35A167CDBBD9}"/>
              </a:ext>
            </a:extLst>
          </p:cNvPr>
          <p:cNvGraphicFramePr>
            <a:graphicFrameLocks noGrp="1"/>
          </p:cNvGraphicFramePr>
          <p:nvPr>
            <p:extLst>
              <p:ext uri="{D42A27DB-BD31-4B8C-83A1-F6EECF244321}">
                <p14:modId xmlns:p14="http://schemas.microsoft.com/office/powerpoint/2010/main" val="781420167"/>
              </p:ext>
            </p:extLst>
          </p:nvPr>
        </p:nvGraphicFramePr>
        <p:xfrm>
          <a:off x="316816" y="2330189"/>
          <a:ext cx="5756045" cy="828040"/>
        </p:xfrm>
        <a:graphic>
          <a:graphicData uri="http://schemas.openxmlformats.org/drawingml/2006/table">
            <a:tbl>
              <a:tblPr firstRow="1" bandRow="1">
                <a:tableStyleId>{5C22544A-7EE6-4342-B048-85BDC9FD1C3A}</a:tableStyleId>
              </a:tblPr>
              <a:tblGrid>
                <a:gridCol w="1510490">
                  <a:extLst>
                    <a:ext uri="{9D8B030D-6E8A-4147-A177-3AD203B41FA5}">
                      <a16:colId xmlns:a16="http://schemas.microsoft.com/office/drawing/2014/main" val="20000"/>
                    </a:ext>
                  </a:extLst>
                </a:gridCol>
                <a:gridCol w="2663553">
                  <a:extLst>
                    <a:ext uri="{9D8B030D-6E8A-4147-A177-3AD203B41FA5}">
                      <a16:colId xmlns:a16="http://schemas.microsoft.com/office/drawing/2014/main" val="20001"/>
                    </a:ext>
                  </a:extLst>
                </a:gridCol>
                <a:gridCol w="1582002">
                  <a:extLst>
                    <a:ext uri="{9D8B030D-6E8A-4147-A177-3AD203B41FA5}">
                      <a16:colId xmlns:a16="http://schemas.microsoft.com/office/drawing/2014/main" val="20002"/>
                    </a:ext>
                  </a:extLst>
                </a:gridCol>
              </a:tblGrid>
              <a:tr h="457200">
                <a:tc>
                  <a:txBody>
                    <a:bodyPr/>
                    <a:lstStyle/>
                    <a:p>
                      <a:r>
                        <a:rPr lang="en-US" sz="1200" dirty="0"/>
                        <a:t>Years in</a:t>
                      </a:r>
                      <a:r>
                        <a:rPr lang="en-US" sz="1200" baseline="0" dirty="0"/>
                        <a:t> Board</a:t>
                      </a:r>
                      <a:endParaRPr lang="en-US" sz="1200" dirty="0"/>
                    </a:p>
                  </a:txBody>
                  <a:tcPr/>
                </a:tc>
                <a:tc>
                  <a:txBody>
                    <a:bodyPr/>
                    <a:lstStyle/>
                    <a:p>
                      <a:r>
                        <a:rPr lang="en-US" sz="1200" dirty="0"/>
                        <a:t>Position</a:t>
                      </a:r>
                    </a:p>
                  </a:txBody>
                  <a:tcPr/>
                </a:tc>
                <a:tc>
                  <a:txBody>
                    <a:bodyPr/>
                    <a:lstStyle/>
                    <a:p>
                      <a:r>
                        <a:rPr lang="en-US" sz="1200" baseline="0" dirty="0"/>
                        <a:t>Previous Position</a:t>
                      </a:r>
                      <a:endParaRPr lang="en-US" sz="1200" dirty="0"/>
                    </a:p>
                  </a:txBody>
                  <a:tcPr/>
                </a:tc>
                <a:extLst>
                  <a:ext uri="{0D108BD9-81ED-4DB2-BD59-A6C34878D82A}">
                    <a16:rowId xmlns:a16="http://schemas.microsoft.com/office/drawing/2014/main" val="10000"/>
                  </a:ext>
                </a:extLst>
              </a:tr>
              <a:tr h="370840">
                <a:tc>
                  <a:txBody>
                    <a:bodyPr/>
                    <a:lstStyle/>
                    <a:p>
                      <a:pPr algn="ctr"/>
                      <a:r>
                        <a:rPr lang="sv-SE" sz="1200" dirty="0"/>
                        <a:t>1</a:t>
                      </a:r>
                      <a:endParaRPr lang="en-US" sz="1200" dirty="0"/>
                    </a:p>
                  </a:txBody>
                  <a:tcPr/>
                </a:tc>
                <a:tc>
                  <a:txBody>
                    <a:bodyPr/>
                    <a:lstStyle/>
                    <a:p>
                      <a:pPr algn="ctr"/>
                      <a:r>
                        <a:rPr lang="en-US" sz="1200" dirty="0"/>
                        <a:t>Suggesting</a:t>
                      </a:r>
                      <a:r>
                        <a:rPr lang="en-US" sz="1200" baseline="0" dirty="0"/>
                        <a:t> re-election as Director</a:t>
                      </a:r>
                      <a:endParaRPr lang="en-US" sz="1200" dirty="0"/>
                    </a:p>
                  </a:txBody>
                  <a:tcPr/>
                </a:tc>
                <a:tc>
                  <a:txBody>
                    <a:bodyPr/>
                    <a:lstStyle/>
                    <a:p>
                      <a:pPr algn="ctr"/>
                      <a:r>
                        <a:rPr lang="en-US" sz="1200" dirty="0"/>
                        <a:t>Director</a:t>
                      </a:r>
                    </a:p>
                  </a:txBody>
                  <a:tcPr/>
                </a:tc>
                <a:extLst>
                  <a:ext uri="{0D108BD9-81ED-4DB2-BD59-A6C34878D82A}">
                    <a16:rowId xmlns:a16="http://schemas.microsoft.com/office/drawing/2014/main" val="10001"/>
                  </a:ext>
                </a:extLst>
              </a:tr>
            </a:tbl>
          </a:graphicData>
        </a:graphic>
      </p:graphicFrame>
      <p:sp>
        <p:nvSpPr>
          <p:cNvPr id="18" name="TextBox 17">
            <a:extLst>
              <a:ext uri="{FF2B5EF4-FFF2-40B4-BE49-F238E27FC236}">
                <a16:creationId xmlns:a16="http://schemas.microsoft.com/office/drawing/2014/main" id="{19FBACBA-DF8A-4E41-B40B-F72CFE13F007}"/>
              </a:ext>
            </a:extLst>
          </p:cNvPr>
          <p:cNvSpPr txBox="1"/>
          <p:nvPr/>
        </p:nvSpPr>
        <p:spPr>
          <a:xfrm>
            <a:off x="3733800" y="609600"/>
            <a:ext cx="4267200" cy="276999"/>
          </a:xfrm>
          <a:prstGeom prst="rect">
            <a:avLst/>
          </a:prstGeom>
          <a:noFill/>
        </p:spPr>
        <p:txBody>
          <a:bodyPr wrap="square" rtlCol="0">
            <a:spAutoFit/>
          </a:bodyPr>
          <a:lstStyle/>
          <a:p>
            <a:r>
              <a:rPr lang="en-US" sz="1200" dirty="0"/>
              <a:t> </a:t>
            </a:r>
          </a:p>
        </p:txBody>
      </p:sp>
      <p:pic>
        <p:nvPicPr>
          <p:cNvPr id="6" name="Picture 5" descr="A person in a suit and tie&#10;&#10;Description automatically generated">
            <a:extLst>
              <a:ext uri="{FF2B5EF4-FFF2-40B4-BE49-F238E27FC236}">
                <a16:creationId xmlns:a16="http://schemas.microsoft.com/office/drawing/2014/main" id="{C0BACC18-F61F-A41C-56E7-8F13064CC8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816" y="179475"/>
            <a:ext cx="1279322" cy="1685552"/>
          </a:xfrm>
          <a:prstGeom prst="rect">
            <a:avLst/>
          </a:prstGeom>
        </p:spPr>
      </p:pic>
      <p:graphicFrame>
        <p:nvGraphicFramePr>
          <p:cNvPr id="2" name="Table 1">
            <a:extLst>
              <a:ext uri="{FF2B5EF4-FFF2-40B4-BE49-F238E27FC236}">
                <a16:creationId xmlns:a16="http://schemas.microsoft.com/office/drawing/2014/main" id="{02BBBE3D-046A-6CED-83A6-8006E292CEE1}"/>
              </a:ext>
            </a:extLst>
          </p:cNvPr>
          <p:cNvGraphicFramePr>
            <a:graphicFrameLocks noGrp="1"/>
          </p:cNvGraphicFramePr>
          <p:nvPr>
            <p:extLst>
              <p:ext uri="{D42A27DB-BD31-4B8C-83A1-F6EECF244321}">
                <p14:modId xmlns:p14="http://schemas.microsoft.com/office/powerpoint/2010/main" val="3911163647"/>
              </p:ext>
            </p:extLst>
          </p:nvPr>
        </p:nvGraphicFramePr>
        <p:xfrm>
          <a:off x="316816" y="5550929"/>
          <a:ext cx="5943600" cy="828040"/>
        </p:xfrm>
        <a:graphic>
          <a:graphicData uri="http://schemas.openxmlformats.org/drawingml/2006/table">
            <a:tbl>
              <a:tblPr firstRow="1" bandRow="1">
                <a:tableStyleId>{5C22544A-7EE6-4342-B048-85BDC9FD1C3A}</a:tableStyleId>
              </a:tblPr>
              <a:tblGrid>
                <a:gridCol w="1481271">
                  <a:extLst>
                    <a:ext uri="{9D8B030D-6E8A-4147-A177-3AD203B41FA5}">
                      <a16:colId xmlns:a16="http://schemas.microsoft.com/office/drawing/2014/main" val="20000"/>
                    </a:ext>
                  </a:extLst>
                </a:gridCol>
                <a:gridCol w="2714212">
                  <a:extLst>
                    <a:ext uri="{9D8B030D-6E8A-4147-A177-3AD203B41FA5}">
                      <a16:colId xmlns:a16="http://schemas.microsoft.com/office/drawing/2014/main" val="20001"/>
                    </a:ext>
                  </a:extLst>
                </a:gridCol>
                <a:gridCol w="1748117">
                  <a:extLst>
                    <a:ext uri="{9D8B030D-6E8A-4147-A177-3AD203B41FA5}">
                      <a16:colId xmlns:a16="http://schemas.microsoft.com/office/drawing/2014/main" val="20002"/>
                    </a:ext>
                  </a:extLst>
                </a:gridCol>
              </a:tblGrid>
              <a:tr h="457200">
                <a:tc>
                  <a:txBody>
                    <a:bodyPr/>
                    <a:lstStyle/>
                    <a:p>
                      <a:r>
                        <a:rPr lang="en-US" sz="1200" dirty="0"/>
                        <a:t>Years in</a:t>
                      </a:r>
                      <a:r>
                        <a:rPr lang="en-US" sz="1200" baseline="0" dirty="0"/>
                        <a:t> Board</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Position</a:t>
                      </a:r>
                    </a:p>
                    <a:p>
                      <a:endParaRPr lang="en-US" sz="1200" dirty="0"/>
                    </a:p>
                  </a:txBody>
                  <a:tcPr/>
                </a:tc>
                <a:tc>
                  <a:txBody>
                    <a:bodyPr/>
                    <a:lstStyle/>
                    <a:p>
                      <a:r>
                        <a:rPr lang="en-US" sz="1200" baseline="0" dirty="0"/>
                        <a:t>Previous Position</a:t>
                      </a:r>
                      <a:endParaRPr lang="en-US" sz="1200" dirty="0"/>
                    </a:p>
                  </a:txBody>
                  <a:tcPr/>
                </a:tc>
                <a:extLst>
                  <a:ext uri="{0D108BD9-81ED-4DB2-BD59-A6C34878D82A}">
                    <a16:rowId xmlns:a16="http://schemas.microsoft.com/office/drawing/2014/main" val="10000"/>
                  </a:ext>
                </a:extLst>
              </a:tr>
              <a:tr h="370840">
                <a:tc>
                  <a:txBody>
                    <a:bodyPr/>
                    <a:lstStyle/>
                    <a:p>
                      <a:pPr algn="ctr"/>
                      <a:r>
                        <a:rPr lang="sv-SE" sz="1200" dirty="0"/>
                        <a:t>1</a:t>
                      </a:r>
                      <a:endParaRPr lang="en-US" sz="1200" dirty="0"/>
                    </a:p>
                  </a:txBody>
                  <a:tcPr/>
                </a:tc>
                <a:tc>
                  <a:txBody>
                    <a:bodyPr/>
                    <a:lstStyle/>
                    <a:p>
                      <a:pPr algn="ctr"/>
                      <a:r>
                        <a:rPr lang="en-US" sz="1200" dirty="0"/>
                        <a:t>Suggesting</a:t>
                      </a:r>
                      <a:r>
                        <a:rPr lang="en-US" sz="1200" baseline="0" dirty="0"/>
                        <a:t> re-election as Director</a:t>
                      </a:r>
                      <a:endParaRPr lang="en-US" sz="1200" dirty="0"/>
                    </a:p>
                  </a:txBody>
                  <a:tcPr/>
                </a:tc>
                <a:tc>
                  <a:txBody>
                    <a:bodyPr/>
                    <a:lstStyle/>
                    <a:p>
                      <a:pPr algn="ctr"/>
                      <a:r>
                        <a:rPr lang="en-US" sz="1200" dirty="0"/>
                        <a:t>Director</a:t>
                      </a:r>
                    </a:p>
                  </a:txBody>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3321C4C3-6B94-F2A7-49EC-0EAEE3DA2231}"/>
              </a:ext>
            </a:extLst>
          </p:cNvPr>
          <p:cNvSpPr txBox="1"/>
          <p:nvPr/>
        </p:nvSpPr>
        <p:spPr>
          <a:xfrm>
            <a:off x="1765315" y="4670441"/>
            <a:ext cx="1524000" cy="1200329"/>
          </a:xfrm>
          <a:prstGeom prst="rect">
            <a:avLst/>
          </a:prstGeom>
          <a:noFill/>
        </p:spPr>
        <p:txBody>
          <a:bodyPr wrap="square" rtlCol="0">
            <a:spAutoFit/>
          </a:bodyPr>
          <a:lstStyle/>
          <a:p>
            <a:r>
              <a:rPr lang="en-US" sz="1800" b="1" dirty="0">
                <a:solidFill>
                  <a:schemeClr val="tx1"/>
                </a:solidFill>
              </a:rPr>
              <a:t>Martin </a:t>
            </a:r>
            <a:r>
              <a:rPr lang="en-US" sz="1800" b="1" dirty="0" err="1">
                <a:solidFill>
                  <a:schemeClr val="tx1"/>
                </a:solidFill>
              </a:rPr>
              <a:t>Zachrisson</a:t>
            </a:r>
            <a:endParaRPr lang="en-US" dirty="0"/>
          </a:p>
          <a:p>
            <a:r>
              <a:rPr lang="sv-SE" sz="1200" dirty="0" err="1"/>
              <a:t>Etteplan</a:t>
            </a:r>
            <a:endParaRPr lang="en-US" sz="1200" dirty="0"/>
          </a:p>
          <a:p>
            <a:br>
              <a:rPr lang="en-US" sz="1200" dirty="0"/>
            </a:br>
            <a:endParaRPr lang="en-US" sz="1200" dirty="0"/>
          </a:p>
        </p:txBody>
      </p:sp>
      <p:sp>
        <p:nvSpPr>
          <p:cNvPr id="5" name="TextBox 4">
            <a:extLst>
              <a:ext uri="{FF2B5EF4-FFF2-40B4-BE49-F238E27FC236}">
                <a16:creationId xmlns:a16="http://schemas.microsoft.com/office/drawing/2014/main" id="{CBD68439-CFB6-2C46-D4C0-4C97B2BE259C}"/>
              </a:ext>
            </a:extLst>
          </p:cNvPr>
          <p:cNvSpPr txBox="1"/>
          <p:nvPr/>
        </p:nvSpPr>
        <p:spPr>
          <a:xfrm>
            <a:off x="3886593" y="3257169"/>
            <a:ext cx="4495800" cy="2492990"/>
          </a:xfrm>
          <a:prstGeom prst="rect">
            <a:avLst/>
          </a:prstGeom>
          <a:noFill/>
        </p:spPr>
        <p:txBody>
          <a:bodyPr wrap="square" rtlCol="0">
            <a:spAutoFit/>
          </a:bodyPr>
          <a:lstStyle/>
          <a:p>
            <a:r>
              <a:rPr lang="en-US" sz="1200" b="1" dirty="0"/>
              <a:t>Mission Statement</a:t>
            </a:r>
          </a:p>
          <a:p>
            <a:r>
              <a:rPr lang="en-US" sz="1200" dirty="0"/>
              <a:t>In the quickly changing China business environment the need for SwedCham not only as a platform for information and social events, but as community  and common voice grows even more evident. I believe I have the engagement, skills and network to contribute in a number of areas. I’d like to focus on hands-on services of high value for members, addressing issues that many Swedish companies’ operation in China encounter, maybe even more so SME businesses. I’d like to represent a service company perspective. I hope to see </a:t>
            </a:r>
            <a:r>
              <a:rPr lang="en-US" sz="1200" dirty="0" err="1"/>
              <a:t>SwedCham</a:t>
            </a:r>
            <a:r>
              <a:rPr lang="en-US" sz="1200" dirty="0"/>
              <a:t> grow as a highly valued networking hub also outside BJ/SHA. Regarding social activities I’d like to add sport events to the portfolio. </a:t>
            </a:r>
          </a:p>
          <a:p>
            <a:endParaRPr lang="en-US" sz="1200" dirty="0"/>
          </a:p>
        </p:txBody>
      </p:sp>
      <p:pic>
        <p:nvPicPr>
          <p:cNvPr id="7" name="Picture 6" descr="A person in a suit smiling&#10;&#10;Description automatically generated">
            <a:extLst>
              <a:ext uri="{FF2B5EF4-FFF2-40B4-BE49-F238E27FC236}">
                <a16:creationId xmlns:a16="http://schemas.microsoft.com/office/drawing/2014/main" id="{FA0015D7-9B90-6E7F-8B31-B6927D367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84" y="3342734"/>
            <a:ext cx="1422378" cy="2137195"/>
          </a:xfrm>
          <a:prstGeom prst="rect">
            <a:avLst/>
          </a:prstGeom>
        </p:spPr>
      </p:pic>
    </p:spTree>
    <p:extLst>
      <p:ext uri="{BB962C8B-B14F-4D97-AF65-F5344CB8AC3E}">
        <p14:creationId xmlns:p14="http://schemas.microsoft.com/office/powerpoint/2010/main" val="35815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10"/>
          <p:cNvSpPr txBox="1"/>
          <p:nvPr/>
        </p:nvSpPr>
        <p:spPr>
          <a:xfrm>
            <a:off x="3733800" y="609600"/>
            <a:ext cx="4267200" cy="276999"/>
          </a:xfrm>
          <a:prstGeom prst="rect">
            <a:avLst/>
          </a:prstGeom>
          <a:noFill/>
        </p:spPr>
        <p:txBody>
          <a:bodyPr wrap="square" rtlCol="0">
            <a:spAutoFit/>
          </a:bodyPr>
          <a:lstStyle/>
          <a:p>
            <a:r>
              <a:rPr lang="en-US" sz="1200" dirty="0"/>
              <a:t> </a:t>
            </a:r>
          </a:p>
        </p:txBody>
      </p:sp>
      <p:sp>
        <p:nvSpPr>
          <p:cNvPr id="12" name="Rectangle 11"/>
          <p:cNvSpPr/>
          <p:nvPr/>
        </p:nvSpPr>
        <p:spPr>
          <a:xfrm>
            <a:off x="1677099" y="1431371"/>
            <a:ext cx="2057400" cy="553998"/>
          </a:xfrm>
          <a:prstGeom prst="rect">
            <a:avLst/>
          </a:prstGeom>
        </p:spPr>
        <p:txBody>
          <a:bodyPr wrap="square">
            <a:spAutoFit/>
          </a:bodyPr>
          <a:lstStyle/>
          <a:p>
            <a:r>
              <a:rPr lang="en-US" b="1" dirty="0"/>
              <a:t>Michel Qin Zhao</a:t>
            </a:r>
            <a:endParaRPr lang="en-US" sz="1200" dirty="0"/>
          </a:p>
          <a:p>
            <a:r>
              <a:rPr lang="sv-SE" sz="1200" dirty="0"/>
              <a:t>Volvo Cars </a:t>
            </a:r>
            <a:r>
              <a:rPr lang="sv-SE" sz="1200" dirty="0" err="1"/>
              <a:t>Asia</a:t>
            </a:r>
            <a:r>
              <a:rPr lang="sv-SE" sz="1200" dirty="0"/>
              <a:t>-Pacific</a:t>
            </a:r>
          </a:p>
        </p:txBody>
      </p:sp>
      <p:sp>
        <p:nvSpPr>
          <p:cNvPr id="19" name="TextBox 18">
            <a:extLst>
              <a:ext uri="{FF2B5EF4-FFF2-40B4-BE49-F238E27FC236}">
                <a16:creationId xmlns:a16="http://schemas.microsoft.com/office/drawing/2014/main" id="{9DFE9098-F359-4E93-B95C-FE7ACFF72D23}"/>
              </a:ext>
            </a:extLst>
          </p:cNvPr>
          <p:cNvSpPr txBox="1"/>
          <p:nvPr/>
        </p:nvSpPr>
        <p:spPr>
          <a:xfrm>
            <a:off x="3798377" y="293710"/>
            <a:ext cx="4495800" cy="1938992"/>
          </a:xfrm>
          <a:prstGeom prst="rect">
            <a:avLst/>
          </a:prstGeom>
          <a:noFill/>
        </p:spPr>
        <p:txBody>
          <a:bodyPr wrap="square" rtlCol="0">
            <a:spAutoFit/>
          </a:bodyPr>
          <a:lstStyle/>
          <a:p>
            <a:pPr fontAlgn="base"/>
            <a:r>
              <a:rPr lang="en-US" sz="1200" b="1" dirty="0"/>
              <a:t>Mission Statement</a:t>
            </a:r>
          </a:p>
          <a:p>
            <a:pPr fontAlgn="base"/>
            <a:r>
              <a:rPr lang="en-US" sz="1200" dirty="0"/>
              <a:t>We can provide more value-added activities to members for best practice sharing and connect companies who wants to learn each other more proactively; we can do a better membership management by utilizing China’s fast growing digital technology and making sure we know the needs from various background members and match it with the needed knowledge or activities; we shall create national initiatives given our network with government, business sector and our business nature to improve influence power of Swedish Brands in China in a more proactive and impactful way.</a:t>
            </a:r>
            <a:endParaRPr lang="en-SE" sz="1200" dirty="0"/>
          </a:p>
        </p:txBody>
      </p:sp>
      <p:graphicFrame>
        <p:nvGraphicFramePr>
          <p:cNvPr id="8" name="Table 7">
            <a:extLst>
              <a:ext uri="{FF2B5EF4-FFF2-40B4-BE49-F238E27FC236}">
                <a16:creationId xmlns:a16="http://schemas.microsoft.com/office/drawing/2014/main" id="{5F3E7EE4-8658-487E-A211-AD62740B6B2E}"/>
              </a:ext>
            </a:extLst>
          </p:cNvPr>
          <p:cNvGraphicFramePr>
            <a:graphicFrameLocks noGrp="1"/>
          </p:cNvGraphicFramePr>
          <p:nvPr>
            <p:extLst>
              <p:ext uri="{D42A27DB-BD31-4B8C-83A1-F6EECF244321}">
                <p14:modId xmlns:p14="http://schemas.microsoft.com/office/powerpoint/2010/main" val="2555768191"/>
              </p:ext>
            </p:extLst>
          </p:nvPr>
        </p:nvGraphicFramePr>
        <p:xfrm>
          <a:off x="216568" y="2444541"/>
          <a:ext cx="6031832" cy="828040"/>
        </p:xfrm>
        <a:graphic>
          <a:graphicData uri="http://schemas.openxmlformats.org/drawingml/2006/table">
            <a:tbl>
              <a:tblPr firstRow="1" bandRow="1">
                <a:tableStyleId>{5C22544A-7EE6-4342-B048-85BDC9FD1C3A}</a:tableStyleId>
              </a:tblPr>
              <a:tblGrid>
                <a:gridCol w="1452785">
                  <a:extLst>
                    <a:ext uri="{9D8B030D-6E8A-4147-A177-3AD203B41FA5}">
                      <a16:colId xmlns:a16="http://schemas.microsoft.com/office/drawing/2014/main" val="20000"/>
                    </a:ext>
                  </a:extLst>
                </a:gridCol>
                <a:gridCol w="2662015">
                  <a:extLst>
                    <a:ext uri="{9D8B030D-6E8A-4147-A177-3AD203B41FA5}">
                      <a16:colId xmlns:a16="http://schemas.microsoft.com/office/drawing/2014/main" val="20001"/>
                    </a:ext>
                  </a:extLst>
                </a:gridCol>
                <a:gridCol w="1917032">
                  <a:extLst>
                    <a:ext uri="{9D8B030D-6E8A-4147-A177-3AD203B41FA5}">
                      <a16:colId xmlns:a16="http://schemas.microsoft.com/office/drawing/2014/main" val="20002"/>
                    </a:ext>
                  </a:extLst>
                </a:gridCol>
              </a:tblGrid>
              <a:tr h="457200">
                <a:tc>
                  <a:txBody>
                    <a:bodyPr/>
                    <a:lstStyle/>
                    <a:p>
                      <a:r>
                        <a:rPr lang="en-US" sz="1200" dirty="0"/>
                        <a:t>Years in</a:t>
                      </a:r>
                      <a:r>
                        <a:rPr lang="en-US" sz="1200" baseline="0" dirty="0"/>
                        <a:t> Board</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Position</a:t>
                      </a:r>
                    </a:p>
                    <a:p>
                      <a:endParaRPr lang="en-US" sz="1200" dirty="0"/>
                    </a:p>
                  </a:txBody>
                  <a:tcPr/>
                </a:tc>
                <a:tc>
                  <a:txBody>
                    <a:bodyPr/>
                    <a:lstStyle/>
                    <a:p>
                      <a:r>
                        <a:rPr lang="en-US" sz="1200" baseline="0" dirty="0"/>
                        <a:t>Previous Position</a:t>
                      </a:r>
                      <a:endParaRPr lang="en-US" sz="1200" dirty="0"/>
                    </a:p>
                  </a:txBody>
                  <a:tcPr/>
                </a:tc>
                <a:extLst>
                  <a:ext uri="{0D108BD9-81ED-4DB2-BD59-A6C34878D82A}">
                    <a16:rowId xmlns:a16="http://schemas.microsoft.com/office/drawing/2014/main" val="10000"/>
                  </a:ext>
                </a:extLst>
              </a:tr>
              <a:tr h="370840">
                <a:tc>
                  <a:txBody>
                    <a:bodyPr/>
                    <a:lstStyle/>
                    <a:p>
                      <a:pPr algn="ctr"/>
                      <a:r>
                        <a:rPr lang="sv-SE" sz="1200" dirty="0"/>
                        <a:t>3</a:t>
                      </a:r>
                      <a:endParaRPr lang="en-US" sz="1200" dirty="0"/>
                    </a:p>
                  </a:txBody>
                  <a:tcPr/>
                </a:tc>
                <a:tc>
                  <a:txBody>
                    <a:bodyPr/>
                    <a:lstStyle/>
                    <a:p>
                      <a:pPr algn="ctr"/>
                      <a:r>
                        <a:rPr lang="en-US" sz="1200" dirty="0"/>
                        <a:t>Suggesting</a:t>
                      </a:r>
                      <a:r>
                        <a:rPr lang="en-US" sz="1200" baseline="0" dirty="0"/>
                        <a:t> re-election as Director</a:t>
                      </a:r>
                      <a:endParaRPr lang="en-US" sz="1200" dirty="0"/>
                    </a:p>
                  </a:txBody>
                  <a:tcPr/>
                </a:tc>
                <a:tc>
                  <a:txBody>
                    <a:bodyPr/>
                    <a:lstStyle/>
                    <a:p>
                      <a:pPr algn="ctr"/>
                      <a:r>
                        <a:rPr lang="en-US" sz="1200" dirty="0"/>
                        <a:t>Director</a:t>
                      </a:r>
                    </a:p>
                  </a:txBody>
                  <a:tcPr/>
                </a:tc>
                <a:extLst>
                  <a:ext uri="{0D108BD9-81ED-4DB2-BD59-A6C34878D82A}">
                    <a16:rowId xmlns:a16="http://schemas.microsoft.com/office/drawing/2014/main" val="10001"/>
                  </a:ext>
                </a:extLst>
              </a:tr>
            </a:tbl>
          </a:graphicData>
        </a:graphic>
      </p:graphicFrame>
      <p:pic>
        <p:nvPicPr>
          <p:cNvPr id="16" name="Picture 15" descr="A picture containing person, glasses, person, smiling&#10;&#10;Description automatically generated">
            <a:extLst>
              <a:ext uri="{FF2B5EF4-FFF2-40B4-BE49-F238E27FC236}">
                <a16:creationId xmlns:a16="http://schemas.microsoft.com/office/drawing/2014/main" id="{A88A13BD-03FC-E944-82CA-04EF145EBA5C}"/>
              </a:ext>
            </a:extLst>
          </p:cNvPr>
          <p:cNvPicPr/>
          <p:nvPr/>
        </p:nvPicPr>
        <p:blipFill rotWithShape="1">
          <a:blip r:embed="rId3" cstate="print">
            <a:extLst>
              <a:ext uri="{28A0092B-C50C-407E-A947-70E740481C1C}">
                <a14:useLocalDpi xmlns:a14="http://schemas.microsoft.com/office/drawing/2010/main" val="0"/>
              </a:ext>
            </a:extLst>
          </a:blip>
          <a:srcRect l="9689" t="1" r="5680" b="2959"/>
          <a:stretch/>
        </p:blipFill>
        <p:spPr>
          <a:xfrm>
            <a:off x="247073" y="287645"/>
            <a:ext cx="1297336" cy="1703085"/>
          </a:xfrm>
          <a:prstGeom prst="rect">
            <a:avLst/>
          </a:prstGeom>
        </p:spPr>
      </p:pic>
      <p:sp>
        <p:nvSpPr>
          <p:cNvPr id="2" name="TextBox 1">
            <a:extLst>
              <a:ext uri="{FF2B5EF4-FFF2-40B4-BE49-F238E27FC236}">
                <a16:creationId xmlns:a16="http://schemas.microsoft.com/office/drawing/2014/main" id="{E3010345-5272-3737-811B-55A57EC7C594}"/>
              </a:ext>
            </a:extLst>
          </p:cNvPr>
          <p:cNvSpPr txBox="1"/>
          <p:nvPr/>
        </p:nvSpPr>
        <p:spPr>
          <a:xfrm>
            <a:off x="3962400" y="3429000"/>
            <a:ext cx="4782126" cy="2308324"/>
          </a:xfrm>
          <a:prstGeom prst="rect">
            <a:avLst/>
          </a:prstGeom>
          <a:noFill/>
        </p:spPr>
        <p:txBody>
          <a:bodyPr wrap="square" rtlCol="0">
            <a:spAutoFit/>
          </a:bodyPr>
          <a:lstStyle/>
          <a:p>
            <a:r>
              <a:rPr lang="en-US" sz="1200" b="1" dirty="0"/>
              <a:t>Mission Statement</a:t>
            </a:r>
            <a:br>
              <a:rPr lang="en-US" sz="1200" b="1" dirty="0"/>
            </a:br>
            <a:r>
              <a:rPr lang="en-US" sz="1200" dirty="0"/>
              <a:t>If I became a board member for SwedCham, I would actively seek for ways to multiply our diversified experience in various industries to share best practices and lessons learned to help one another to thrive in local market.  With my experience as the Chair for AmCham Suzhou, I would join with others to proactively build relationship with local government to promote healthy competition and improve / enable mutually beneficial business environment. This is an era for collaboration, we can form productive consortium with other chambers and organizations to enlarge influencing momentum with local decision makers. In addition, I hope to inspire women to maximize potentials for business leadership and / or not afraid to step into STEM field.</a:t>
            </a:r>
          </a:p>
        </p:txBody>
      </p:sp>
      <p:pic>
        <p:nvPicPr>
          <p:cNvPr id="4" name="Picture 3">
            <a:extLst>
              <a:ext uri="{FF2B5EF4-FFF2-40B4-BE49-F238E27FC236}">
                <a16:creationId xmlns:a16="http://schemas.microsoft.com/office/drawing/2014/main" id="{00771279-331A-0668-2918-983D0A9AA2D9}"/>
              </a:ext>
            </a:extLst>
          </p:cNvPr>
          <p:cNvPicPr>
            <a:picLocks noChangeAspect="1"/>
          </p:cNvPicPr>
          <p:nvPr/>
        </p:nvPicPr>
        <p:blipFill>
          <a:blip r:embed="rId4"/>
          <a:stretch>
            <a:fillRect/>
          </a:stretch>
        </p:blipFill>
        <p:spPr>
          <a:xfrm>
            <a:off x="258957" y="3440508"/>
            <a:ext cx="1316850" cy="1835055"/>
          </a:xfrm>
          <a:prstGeom prst="rect">
            <a:avLst/>
          </a:prstGeom>
        </p:spPr>
      </p:pic>
      <p:sp>
        <p:nvSpPr>
          <p:cNvPr id="5" name="Rectangle 4">
            <a:extLst>
              <a:ext uri="{FF2B5EF4-FFF2-40B4-BE49-F238E27FC236}">
                <a16:creationId xmlns:a16="http://schemas.microsoft.com/office/drawing/2014/main" id="{7785CF44-DB2F-63BD-4E2E-DF5CAA469D28}"/>
              </a:ext>
            </a:extLst>
          </p:cNvPr>
          <p:cNvSpPr/>
          <p:nvPr/>
        </p:nvSpPr>
        <p:spPr>
          <a:xfrm>
            <a:off x="1624026" y="4560051"/>
            <a:ext cx="2514600" cy="1200329"/>
          </a:xfrm>
          <a:prstGeom prst="rect">
            <a:avLst/>
          </a:prstGeom>
        </p:spPr>
        <p:txBody>
          <a:bodyPr wrap="square">
            <a:spAutoFit/>
          </a:bodyPr>
          <a:lstStyle/>
          <a:p>
            <a:r>
              <a:rPr lang="en-US" b="1" dirty="0" err="1"/>
              <a:t>Aiying</a:t>
            </a:r>
            <a:r>
              <a:rPr lang="en-US" b="1" dirty="0"/>
              <a:t> Wang</a:t>
            </a:r>
            <a:endParaRPr lang="en-US" dirty="0"/>
          </a:p>
          <a:p>
            <a:r>
              <a:rPr lang="en-US" sz="1200" dirty="0" err="1"/>
              <a:t>Envac</a:t>
            </a:r>
            <a:r>
              <a:rPr lang="en-US" sz="1200" dirty="0"/>
              <a:t> Environment Technology</a:t>
            </a:r>
          </a:p>
          <a:p>
            <a:endParaRPr lang="en-US" sz="1200" dirty="0"/>
          </a:p>
          <a:p>
            <a:endParaRPr lang="en-US" sz="1200" dirty="0"/>
          </a:p>
          <a:p>
            <a:endParaRPr lang="en-US" dirty="0"/>
          </a:p>
        </p:txBody>
      </p:sp>
      <p:graphicFrame>
        <p:nvGraphicFramePr>
          <p:cNvPr id="6" name="Table 5">
            <a:extLst>
              <a:ext uri="{FF2B5EF4-FFF2-40B4-BE49-F238E27FC236}">
                <a16:creationId xmlns:a16="http://schemas.microsoft.com/office/drawing/2014/main" id="{EDA0B942-6A89-C4FC-0BE5-7C3E22221D60}"/>
              </a:ext>
            </a:extLst>
          </p:cNvPr>
          <p:cNvGraphicFramePr>
            <a:graphicFrameLocks noGrp="1"/>
          </p:cNvGraphicFramePr>
          <p:nvPr>
            <p:extLst>
              <p:ext uri="{D42A27DB-BD31-4B8C-83A1-F6EECF244321}">
                <p14:modId xmlns:p14="http://schemas.microsoft.com/office/powerpoint/2010/main" val="498504124"/>
              </p:ext>
            </p:extLst>
          </p:nvPr>
        </p:nvGraphicFramePr>
        <p:xfrm>
          <a:off x="247073" y="5883288"/>
          <a:ext cx="6001327" cy="762000"/>
        </p:xfrm>
        <a:graphic>
          <a:graphicData uri="http://schemas.openxmlformats.org/drawingml/2006/table">
            <a:tbl>
              <a:tblPr firstRow="1" bandRow="1">
                <a:tableStyleId>{5C22544A-7EE6-4342-B048-85BDC9FD1C3A}</a:tableStyleId>
              </a:tblPr>
              <a:tblGrid>
                <a:gridCol w="1495658">
                  <a:extLst>
                    <a:ext uri="{9D8B030D-6E8A-4147-A177-3AD203B41FA5}">
                      <a16:colId xmlns:a16="http://schemas.microsoft.com/office/drawing/2014/main" val="20000"/>
                    </a:ext>
                  </a:extLst>
                </a:gridCol>
                <a:gridCol w="2740573">
                  <a:extLst>
                    <a:ext uri="{9D8B030D-6E8A-4147-A177-3AD203B41FA5}">
                      <a16:colId xmlns:a16="http://schemas.microsoft.com/office/drawing/2014/main" val="20001"/>
                    </a:ext>
                  </a:extLst>
                </a:gridCol>
                <a:gridCol w="1765096">
                  <a:extLst>
                    <a:ext uri="{9D8B030D-6E8A-4147-A177-3AD203B41FA5}">
                      <a16:colId xmlns:a16="http://schemas.microsoft.com/office/drawing/2014/main" val="20002"/>
                    </a:ext>
                  </a:extLst>
                </a:gridCol>
              </a:tblGrid>
              <a:tr h="381000">
                <a:tc>
                  <a:txBody>
                    <a:bodyPr/>
                    <a:lstStyle/>
                    <a:p>
                      <a:r>
                        <a:rPr lang="en-US" sz="1200" dirty="0"/>
                        <a:t>Years in</a:t>
                      </a:r>
                      <a:r>
                        <a:rPr lang="en-US" sz="1200" baseline="0" dirty="0"/>
                        <a:t> Board</a:t>
                      </a:r>
                      <a:endParaRPr lang="en-US" sz="1200" dirty="0"/>
                    </a:p>
                  </a:txBody>
                  <a:tcPr/>
                </a:tc>
                <a:tc>
                  <a:txBody>
                    <a:bodyPr/>
                    <a:lstStyle/>
                    <a:p>
                      <a:r>
                        <a:rPr lang="en-US" sz="1200" dirty="0"/>
                        <a:t>Position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Previous Position</a:t>
                      </a:r>
                      <a:endParaRPr lang="en-US" sz="1200" dirty="0"/>
                    </a:p>
                  </a:txBody>
                  <a:tcPr/>
                </a:tc>
                <a:extLst>
                  <a:ext uri="{0D108BD9-81ED-4DB2-BD59-A6C34878D82A}">
                    <a16:rowId xmlns:a16="http://schemas.microsoft.com/office/drawing/2014/main" val="10000"/>
                  </a:ext>
                </a:extLst>
              </a:tr>
              <a:tr h="381000">
                <a:tc>
                  <a:txBody>
                    <a:bodyPr/>
                    <a:lstStyle/>
                    <a:p>
                      <a:pPr algn="ctr"/>
                      <a:r>
                        <a:rPr lang="en-US" sz="1200" kern="1200" dirty="0">
                          <a:solidFill>
                            <a:schemeClr val="tx1"/>
                          </a:solidFill>
                          <a:latin typeface="+mn-lt"/>
                          <a:ea typeface="+mn-ea"/>
                          <a:cs typeface="+mn-cs"/>
                        </a:rPr>
                        <a:t>2</a:t>
                      </a:r>
                    </a:p>
                  </a:txBody>
                  <a:tcPr/>
                </a:tc>
                <a:tc>
                  <a:txBody>
                    <a:bodyPr/>
                    <a:lstStyle/>
                    <a:p>
                      <a:pPr algn="ctr"/>
                      <a:r>
                        <a:rPr lang="en-US" sz="1200" dirty="0"/>
                        <a:t>Suggesting</a:t>
                      </a:r>
                      <a:r>
                        <a:rPr lang="en-US" sz="1200" baseline="0" dirty="0"/>
                        <a:t> re-election as Director</a:t>
                      </a:r>
                      <a:endParaRPr lang="en-US" sz="1200" dirty="0"/>
                    </a:p>
                  </a:txBody>
                  <a:tcPr/>
                </a:tc>
                <a:tc>
                  <a:txBody>
                    <a:bodyPr/>
                    <a:lstStyle/>
                    <a:p>
                      <a:pPr algn="ctr"/>
                      <a:r>
                        <a:rPr lang="sv-SE" sz="1200" dirty="0"/>
                        <a:t>-</a:t>
                      </a:r>
                      <a:endParaRPr lang="en-US" sz="1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044149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3ED26-D504-B781-54B1-8ED53BA184E5}"/>
              </a:ext>
            </a:extLst>
          </p:cNvPr>
          <p:cNvSpPr/>
          <p:nvPr/>
        </p:nvSpPr>
        <p:spPr>
          <a:xfrm>
            <a:off x="1657928" y="1397329"/>
            <a:ext cx="3162300" cy="553998"/>
          </a:xfrm>
          <a:prstGeom prst="rect">
            <a:avLst/>
          </a:prstGeom>
        </p:spPr>
        <p:txBody>
          <a:bodyPr wrap="square">
            <a:spAutoFit/>
          </a:bodyPr>
          <a:lstStyle/>
          <a:p>
            <a:r>
              <a:rPr lang="en-US" b="1" dirty="0">
                <a:latin typeface="+mj-lt"/>
              </a:rPr>
              <a:t>Simon Cai</a:t>
            </a:r>
          </a:p>
          <a:p>
            <a:r>
              <a:rPr lang="en-US" sz="1200" dirty="0">
                <a:effectLst/>
                <a:highlight>
                  <a:srgbClr val="FFFFFF"/>
                </a:highlight>
                <a:latin typeface="Calibri" panose="020F0502020204030204" pitchFamily="34" charset="0"/>
              </a:rPr>
              <a:t>Triple Digit </a:t>
            </a:r>
            <a:endParaRPr lang="en-US" sz="1200" dirty="0">
              <a:effectLst/>
              <a:highlight>
                <a:srgbClr val="FFFFFF"/>
              </a:highlight>
            </a:endParaRPr>
          </a:p>
        </p:txBody>
      </p:sp>
      <p:sp>
        <p:nvSpPr>
          <p:cNvPr id="3" name="TextBox 2">
            <a:extLst>
              <a:ext uri="{FF2B5EF4-FFF2-40B4-BE49-F238E27FC236}">
                <a16:creationId xmlns:a16="http://schemas.microsoft.com/office/drawing/2014/main" id="{EE55946B-BD7A-85B4-4576-A4CC767B2BD9}"/>
              </a:ext>
            </a:extLst>
          </p:cNvPr>
          <p:cNvSpPr txBox="1"/>
          <p:nvPr/>
        </p:nvSpPr>
        <p:spPr>
          <a:xfrm>
            <a:off x="3867728" y="79962"/>
            <a:ext cx="4495800" cy="2308324"/>
          </a:xfrm>
          <a:prstGeom prst="rect">
            <a:avLst/>
          </a:prstGeom>
          <a:noFill/>
        </p:spPr>
        <p:txBody>
          <a:bodyPr wrap="square" rtlCol="0">
            <a:spAutoFit/>
          </a:bodyPr>
          <a:lstStyle/>
          <a:p>
            <a:r>
              <a:rPr lang="en-US" sz="1200" b="1" dirty="0"/>
              <a:t>Mission Statement</a:t>
            </a:r>
            <a:endParaRPr lang="en-US" sz="1200" dirty="0"/>
          </a:p>
          <a:p>
            <a:r>
              <a:rPr lang="en-US" sz="1200" dirty="0"/>
              <a:t>As a Swedish Chinese with 10+ years experience working with China, I am able to support the members to solve problems in China using my network. I am fluent in Mandarin, Swedish and English. My company Triple Digit is an e- commerce partner that helps Nordic brands to sell online in China. Today we help Swedish companies such as Daniel Wellington, </a:t>
            </a:r>
            <a:r>
              <a:rPr lang="en-US" sz="1200" dirty="0" err="1"/>
              <a:t>Eytys</a:t>
            </a:r>
            <a:r>
              <a:rPr lang="en-US" sz="1200" dirty="0"/>
              <a:t> and Maria </a:t>
            </a:r>
            <a:r>
              <a:rPr lang="en-US" sz="1200" dirty="0" err="1"/>
              <a:t>Nila</a:t>
            </a:r>
            <a:r>
              <a:rPr lang="en-US" sz="1200" dirty="0"/>
              <a:t>. </a:t>
            </a:r>
          </a:p>
          <a:p>
            <a:r>
              <a:rPr lang="en-US" sz="1200" dirty="0"/>
              <a:t>I will help develop the </a:t>
            </a:r>
            <a:r>
              <a:rPr lang="en-US" sz="1200" dirty="0" err="1"/>
              <a:t>Swedcham</a:t>
            </a:r>
            <a:r>
              <a:rPr lang="en-US" sz="1200" dirty="0"/>
              <a:t> E-commerce Network. This initiative has attracted many Swedish companies in the growing consumer sector including </a:t>
            </a:r>
            <a:r>
              <a:rPr lang="en-US" sz="1200" dirty="0" err="1"/>
              <a:t>Toteme</a:t>
            </a:r>
            <a:r>
              <a:rPr lang="en-US" sz="1200" dirty="0"/>
              <a:t>, Acne Studios, </a:t>
            </a:r>
            <a:r>
              <a:rPr lang="en-US" sz="1200" dirty="0" err="1"/>
              <a:t>Eytys</a:t>
            </a:r>
            <a:r>
              <a:rPr lang="en-US" sz="1200" dirty="0"/>
              <a:t>, H&amp;M etc. By maintaining an active network, many of them will join as members of </a:t>
            </a:r>
            <a:r>
              <a:rPr lang="en-US" sz="1200" dirty="0" err="1"/>
              <a:t>Swedcham</a:t>
            </a:r>
            <a:r>
              <a:rPr lang="en-US" sz="1200" dirty="0"/>
              <a:t>. </a:t>
            </a:r>
          </a:p>
        </p:txBody>
      </p:sp>
      <p:graphicFrame>
        <p:nvGraphicFramePr>
          <p:cNvPr id="12" name="Table 11">
            <a:extLst>
              <a:ext uri="{FF2B5EF4-FFF2-40B4-BE49-F238E27FC236}">
                <a16:creationId xmlns:a16="http://schemas.microsoft.com/office/drawing/2014/main" id="{B25056DE-FC7F-D84D-5CBC-3CAD9E0B2CEA}"/>
              </a:ext>
            </a:extLst>
          </p:cNvPr>
          <p:cNvGraphicFramePr>
            <a:graphicFrameLocks noGrp="1"/>
          </p:cNvGraphicFramePr>
          <p:nvPr>
            <p:extLst>
              <p:ext uri="{D42A27DB-BD31-4B8C-83A1-F6EECF244321}">
                <p14:modId xmlns:p14="http://schemas.microsoft.com/office/powerpoint/2010/main" val="2117148053"/>
              </p:ext>
            </p:extLst>
          </p:nvPr>
        </p:nvGraphicFramePr>
        <p:xfrm>
          <a:off x="228600" y="2484806"/>
          <a:ext cx="5772728" cy="828040"/>
        </p:xfrm>
        <a:graphic>
          <a:graphicData uri="http://schemas.openxmlformats.org/drawingml/2006/table">
            <a:tbl>
              <a:tblPr firstRow="1" bandRow="1">
                <a:tableStyleId>{5C22544A-7EE6-4342-B048-85BDC9FD1C3A}</a:tableStyleId>
              </a:tblPr>
              <a:tblGrid>
                <a:gridCol w="1438686">
                  <a:extLst>
                    <a:ext uri="{9D8B030D-6E8A-4147-A177-3AD203B41FA5}">
                      <a16:colId xmlns:a16="http://schemas.microsoft.com/office/drawing/2014/main" val="20000"/>
                    </a:ext>
                  </a:extLst>
                </a:gridCol>
                <a:gridCol w="2527769">
                  <a:extLst>
                    <a:ext uri="{9D8B030D-6E8A-4147-A177-3AD203B41FA5}">
                      <a16:colId xmlns:a16="http://schemas.microsoft.com/office/drawing/2014/main" val="20001"/>
                    </a:ext>
                  </a:extLst>
                </a:gridCol>
                <a:gridCol w="1806273">
                  <a:extLst>
                    <a:ext uri="{9D8B030D-6E8A-4147-A177-3AD203B41FA5}">
                      <a16:colId xmlns:a16="http://schemas.microsoft.com/office/drawing/2014/main" val="20002"/>
                    </a:ext>
                  </a:extLst>
                </a:gridCol>
              </a:tblGrid>
              <a:tr h="457200">
                <a:tc>
                  <a:txBody>
                    <a:bodyPr/>
                    <a:lstStyle/>
                    <a:p>
                      <a:r>
                        <a:rPr lang="en-US" sz="1200" dirty="0"/>
                        <a:t>Years in</a:t>
                      </a:r>
                      <a:r>
                        <a:rPr lang="en-US" sz="1200" baseline="0" dirty="0"/>
                        <a:t> Board</a:t>
                      </a:r>
                      <a:endParaRPr lang="en-US" sz="1200" dirty="0"/>
                    </a:p>
                  </a:txBody>
                  <a:tcPr/>
                </a:tc>
                <a:tc>
                  <a:txBody>
                    <a:bodyPr/>
                    <a:lstStyle/>
                    <a:p>
                      <a:r>
                        <a:rPr lang="en-US" sz="1200" baseline="0" dirty="0"/>
                        <a:t>Position</a:t>
                      </a:r>
                      <a:endParaRPr lang="en-US" sz="1200" dirty="0"/>
                    </a:p>
                  </a:txBody>
                  <a:tcPr/>
                </a:tc>
                <a:tc>
                  <a:txBody>
                    <a:bodyPr/>
                    <a:lstStyle/>
                    <a:p>
                      <a:r>
                        <a:rPr lang="en-US" sz="1200" baseline="0" dirty="0"/>
                        <a:t>Previous Position</a:t>
                      </a:r>
                      <a:endParaRPr lang="en-US" sz="1200" dirty="0"/>
                    </a:p>
                  </a:txBody>
                  <a:tcPr/>
                </a:tc>
                <a:extLst>
                  <a:ext uri="{0D108BD9-81ED-4DB2-BD59-A6C34878D82A}">
                    <a16:rowId xmlns:a16="http://schemas.microsoft.com/office/drawing/2014/main" val="10000"/>
                  </a:ext>
                </a:extLst>
              </a:tr>
              <a:tr h="370840">
                <a:tc>
                  <a:txBody>
                    <a:bodyPr/>
                    <a:lstStyle/>
                    <a:p>
                      <a:pPr algn="ctr"/>
                      <a:r>
                        <a:rPr lang="sv-SE" sz="1200" dirty="0"/>
                        <a:t>1</a:t>
                      </a:r>
                      <a:endParaRPr lang="en-US" sz="1200" dirty="0"/>
                    </a:p>
                  </a:txBody>
                  <a:tcPr/>
                </a:tc>
                <a:tc>
                  <a:txBody>
                    <a:bodyPr/>
                    <a:lstStyle/>
                    <a:p>
                      <a:pPr algn="ctr"/>
                      <a:r>
                        <a:rPr lang="en-US" sz="1200" dirty="0"/>
                        <a:t>Suggesting</a:t>
                      </a:r>
                      <a:r>
                        <a:rPr lang="en-US" sz="1200" baseline="0" dirty="0"/>
                        <a:t> re-election as Director</a:t>
                      </a:r>
                      <a:endParaRPr lang="en-US" sz="1200" dirty="0"/>
                    </a:p>
                  </a:txBody>
                  <a:tcPr/>
                </a:tc>
                <a:tc>
                  <a:txBody>
                    <a:bodyPr/>
                    <a:lstStyle/>
                    <a:p>
                      <a:pPr algn="ctr"/>
                      <a:r>
                        <a:rPr lang="sv-SE" sz="1200" dirty="0"/>
                        <a:t>Director</a:t>
                      </a:r>
                      <a:endParaRPr lang="en-US" sz="1200" dirty="0"/>
                    </a:p>
                  </a:txBody>
                  <a:tcPr/>
                </a:tc>
                <a:extLst>
                  <a:ext uri="{0D108BD9-81ED-4DB2-BD59-A6C34878D82A}">
                    <a16:rowId xmlns:a16="http://schemas.microsoft.com/office/drawing/2014/main" val="10001"/>
                  </a:ext>
                </a:extLst>
              </a:tr>
            </a:tbl>
          </a:graphicData>
        </a:graphic>
      </p:graphicFrame>
      <p:pic>
        <p:nvPicPr>
          <p:cNvPr id="13" name="Picture 12" descr="A person in a suit&#10;&#10;Description automatically generated">
            <a:extLst>
              <a:ext uri="{FF2B5EF4-FFF2-40B4-BE49-F238E27FC236}">
                <a16:creationId xmlns:a16="http://schemas.microsoft.com/office/drawing/2014/main" id="{CB1D0485-90B4-4E64-8E20-EB0B371FD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98484"/>
            <a:ext cx="1350088" cy="1676722"/>
          </a:xfrm>
          <a:prstGeom prst="rect">
            <a:avLst/>
          </a:prstGeom>
        </p:spPr>
      </p:pic>
      <p:graphicFrame>
        <p:nvGraphicFramePr>
          <p:cNvPr id="14" name="Table 13">
            <a:extLst>
              <a:ext uri="{FF2B5EF4-FFF2-40B4-BE49-F238E27FC236}">
                <a16:creationId xmlns:a16="http://schemas.microsoft.com/office/drawing/2014/main" id="{BBD653E2-7E3E-CC43-F30C-F793065A6A63}"/>
              </a:ext>
            </a:extLst>
          </p:cNvPr>
          <p:cNvGraphicFramePr>
            <a:graphicFrameLocks noGrp="1"/>
          </p:cNvGraphicFramePr>
          <p:nvPr>
            <p:extLst>
              <p:ext uri="{D42A27DB-BD31-4B8C-83A1-F6EECF244321}">
                <p14:modId xmlns:p14="http://schemas.microsoft.com/office/powerpoint/2010/main" val="3587846306"/>
              </p:ext>
            </p:extLst>
          </p:nvPr>
        </p:nvGraphicFramePr>
        <p:xfrm>
          <a:off x="290832" y="5728854"/>
          <a:ext cx="6031832" cy="828040"/>
        </p:xfrm>
        <a:graphic>
          <a:graphicData uri="http://schemas.openxmlformats.org/drawingml/2006/table">
            <a:tbl>
              <a:tblPr firstRow="1" bandRow="1">
                <a:tableStyleId>{5C22544A-7EE6-4342-B048-85BDC9FD1C3A}</a:tableStyleId>
              </a:tblPr>
              <a:tblGrid>
                <a:gridCol w="1452785">
                  <a:extLst>
                    <a:ext uri="{9D8B030D-6E8A-4147-A177-3AD203B41FA5}">
                      <a16:colId xmlns:a16="http://schemas.microsoft.com/office/drawing/2014/main" val="20000"/>
                    </a:ext>
                  </a:extLst>
                </a:gridCol>
                <a:gridCol w="2662015">
                  <a:extLst>
                    <a:ext uri="{9D8B030D-6E8A-4147-A177-3AD203B41FA5}">
                      <a16:colId xmlns:a16="http://schemas.microsoft.com/office/drawing/2014/main" val="20001"/>
                    </a:ext>
                  </a:extLst>
                </a:gridCol>
                <a:gridCol w="1917032">
                  <a:extLst>
                    <a:ext uri="{9D8B030D-6E8A-4147-A177-3AD203B41FA5}">
                      <a16:colId xmlns:a16="http://schemas.microsoft.com/office/drawing/2014/main" val="20002"/>
                    </a:ext>
                  </a:extLst>
                </a:gridCol>
              </a:tblGrid>
              <a:tr h="457200">
                <a:tc>
                  <a:txBody>
                    <a:bodyPr/>
                    <a:lstStyle/>
                    <a:p>
                      <a:r>
                        <a:rPr lang="en-US" sz="1200" dirty="0"/>
                        <a:t>Years in</a:t>
                      </a:r>
                      <a:r>
                        <a:rPr lang="en-US" sz="1200" baseline="0" dirty="0"/>
                        <a:t> Board</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Position</a:t>
                      </a:r>
                    </a:p>
                    <a:p>
                      <a:endParaRPr lang="en-US" sz="1200" dirty="0"/>
                    </a:p>
                  </a:txBody>
                  <a:tcPr/>
                </a:tc>
                <a:tc>
                  <a:txBody>
                    <a:bodyPr/>
                    <a:lstStyle/>
                    <a:p>
                      <a:r>
                        <a:rPr lang="en-US" sz="1200" baseline="0" dirty="0"/>
                        <a:t>Previous Position</a:t>
                      </a:r>
                      <a:endParaRPr lang="en-US" sz="1200" dirty="0"/>
                    </a:p>
                  </a:txBody>
                  <a:tcPr/>
                </a:tc>
                <a:extLst>
                  <a:ext uri="{0D108BD9-81ED-4DB2-BD59-A6C34878D82A}">
                    <a16:rowId xmlns:a16="http://schemas.microsoft.com/office/drawing/2014/main" val="10000"/>
                  </a:ext>
                </a:extLst>
              </a:tr>
              <a:tr h="370840">
                <a:tc>
                  <a:txBody>
                    <a:bodyPr/>
                    <a:lstStyle/>
                    <a:p>
                      <a:pPr algn="ctr"/>
                      <a:r>
                        <a:rPr lang="sv-SE" sz="1200" dirty="0"/>
                        <a:t>5</a:t>
                      </a:r>
                      <a:endParaRPr lang="en-US" sz="1200" dirty="0"/>
                    </a:p>
                  </a:txBody>
                  <a:tcPr/>
                </a:tc>
                <a:tc>
                  <a:txBody>
                    <a:bodyPr/>
                    <a:lstStyle/>
                    <a:p>
                      <a:pPr algn="ctr"/>
                      <a:r>
                        <a:rPr lang="en-US" sz="1200" dirty="0"/>
                        <a:t>GM</a:t>
                      </a:r>
                    </a:p>
                  </a:txBody>
                  <a:tcPr/>
                </a:tc>
                <a:tc>
                  <a:txBody>
                    <a:bodyPr/>
                    <a:lstStyle/>
                    <a:p>
                      <a:pPr algn="ctr"/>
                      <a:r>
                        <a:rPr lang="en-US" sz="1200" dirty="0"/>
                        <a:t>GM</a:t>
                      </a:r>
                    </a:p>
                  </a:txBody>
                  <a:tcPr/>
                </a:tc>
                <a:extLst>
                  <a:ext uri="{0D108BD9-81ED-4DB2-BD59-A6C34878D82A}">
                    <a16:rowId xmlns:a16="http://schemas.microsoft.com/office/drawing/2014/main" val="10001"/>
                  </a:ext>
                </a:extLst>
              </a:tr>
            </a:tbl>
          </a:graphicData>
        </a:graphic>
      </p:graphicFrame>
      <p:sp>
        <p:nvSpPr>
          <p:cNvPr id="15" name="TextBox 14">
            <a:extLst>
              <a:ext uri="{FF2B5EF4-FFF2-40B4-BE49-F238E27FC236}">
                <a16:creationId xmlns:a16="http://schemas.microsoft.com/office/drawing/2014/main" id="{5CB35ACF-0C48-6A7C-F1E1-C345AC70DD72}"/>
              </a:ext>
            </a:extLst>
          </p:cNvPr>
          <p:cNvSpPr txBox="1"/>
          <p:nvPr/>
        </p:nvSpPr>
        <p:spPr>
          <a:xfrm>
            <a:off x="1671424" y="4238697"/>
            <a:ext cx="1524000" cy="1384995"/>
          </a:xfrm>
          <a:prstGeom prst="rect">
            <a:avLst/>
          </a:prstGeom>
          <a:noFill/>
        </p:spPr>
        <p:txBody>
          <a:bodyPr wrap="square" rtlCol="0">
            <a:spAutoFit/>
          </a:bodyPr>
          <a:lstStyle/>
          <a:p>
            <a:r>
              <a:rPr lang="en-US" b="1" dirty="0"/>
              <a:t>Daniela Ling-</a:t>
            </a:r>
            <a:r>
              <a:rPr lang="en-US" b="1" dirty="0" err="1"/>
              <a:t>Vannerus</a:t>
            </a:r>
            <a:br>
              <a:rPr lang="en-US" b="1" dirty="0"/>
            </a:br>
            <a:r>
              <a:rPr lang="en-US" sz="1200" dirty="0"/>
              <a:t>General Manager</a:t>
            </a:r>
          </a:p>
          <a:p>
            <a:r>
              <a:rPr lang="en-US" sz="1200" dirty="0"/>
              <a:t>Swedish Chamber of Commerce in China</a:t>
            </a:r>
            <a:br>
              <a:rPr lang="en-US" sz="1200" dirty="0"/>
            </a:br>
            <a:endParaRPr lang="en-US" sz="1200" dirty="0"/>
          </a:p>
        </p:txBody>
      </p:sp>
      <p:sp>
        <p:nvSpPr>
          <p:cNvPr id="16" name="TextBox 15">
            <a:extLst>
              <a:ext uri="{FF2B5EF4-FFF2-40B4-BE49-F238E27FC236}">
                <a16:creationId xmlns:a16="http://schemas.microsoft.com/office/drawing/2014/main" id="{32F7689F-4B81-F19A-FD2A-F7B72BC6ADFF}"/>
              </a:ext>
            </a:extLst>
          </p:cNvPr>
          <p:cNvSpPr txBox="1"/>
          <p:nvPr/>
        </p:nvSpPr>
        <p:spPr>
          <a:xfrm>
            <a:off x="3960464" y="3366655"/>
            <a:ext cx="4495800" cy="2308324"/>
          </a:xfrm>
          <a:prstGeom prst="rect">
            <a:avLst/>
          </a:prstGeom>
          <a:noFill/>
        </p:spPr>
        <p:txBody>
          <a:bodyPr wrap="square" rtlCol="0">
            <a:spAutoFit/>
          </a:bodyPr>
          <a:lstStyle/>
          <a:p>
            <a:r>
              <a:rPr lang="en-US" sz="1200" dirty="0"/>
              <a:t>Daniela started as the General Manager of </a:t>
            </a:r>
            <a:r>
              <a:rPr lang="en-US" sz="1200" dirty="0" err="1"/>
              <a:t>Swedcham</a:t>
            </a:r>
            <a:r>
              <a:rPr lang="en-US" sz="1200" dirty="0"/>
              <a:t> China on September 1st 2019, and have now lived in Beijing for the last 8,5 years. Daniela has a MBA in International Business from Schiller International University in Paris, where she lived for 12 years. After an extensive experience within Media, where Daniela was working for numerous well known Newspapers and Media houses, she followed with her husband to China in 2016 as new family adventure. Daniela have used her time before joining the Chamber to learn Mandarin, reaching HSK 4 level in only 2 years, and is currently preparing for the HSK 5 level. </a:t>
            </a:r>
            <a:r>
              <a:rPr lang="en-US" sz="1200" dirty="0" err="1"/>
              <a:t>Danielas</a:t>
            </a:r>
            <a:r>
              <a:rPr lang="en-US" sz="1200" dirty="0"/>
              <a:t> family consists of husband, 3 children, and a Giant Schnauzer dog named Steffi and they all live in Chaoyang in Beijing.</a:t>
            </a:r>
          </a:p>
        </p:txBody>
      </p:sp>
      <p:pic>
        <p:nvPicPr>
          <p:cNvPr id="17" name="Picture 16" descr="A person posing for the camera&#10;&#10;Description automatically generated">
            <a:extLst>
              <a:ext uri="{FF2B5EF4-FFF2-40B4-BE49-F238E27FC236}">
                <a16:creationId xmlns:a16="http://schemas.microsoft.com/office/drawing/2014/main" id="{7D6EF418-B12B-E419-69EF-47B3A156A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588261"/>
            <a:ext cx="1169510" cy="1752315"/>
          </a:xfrm>
          <a:prstGeom prst="rect">
            <a:avLst/>
          </a:prstGeom>
        </p:spPr>
      </p:pic>
    </p:spTree>
    <p:extLst>
      <p:ext uri="{BB962C8B-B14F-4D97-AF65-F5344CB8AC3E}">
        <p14:creationId xmlns:p14="http://schemas.microsoft.com/office/powerpoint/2010/main" val="3390760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12798</TotalTime>
  <Words>2169</Words>
  <Application>Microsoft Macintosh PowerPoint</Application>
  <PresentationFormat>On-screen Show (4:3)</PresentationFormat>
  <Paragraphs>247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Swedish Chamber of Commerce in China Election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 Committee</dc:title>
  <dc:creator>Bjorn</dc:creator>
  <cp:lastModifiedBy>Felicia Lindoff</cp:lastModifiedBy>
  <cp:revision>162</cp:revision>
  <cp:lastPrinted>2017-02-23T03:02:06Z</cp:lastPrinted>
  <dcterms:created xsi:type="dcterms:W3CDTF">2014-01-06T06:47:29Z</dcterms:created>
  <dcterms:modified xsi:type="dcterms:W3CDTF">2024-04-16T02:28:50Z</dcterms:modified>
</cp:coreProperties>
</file>